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405" r:id="rId3"/>
    <p:sldId id="424" r:id="rId4"/>
    <p:sldId id="412" r:id="rId5"/>
    <p:sldId id="414" r:id="rId6"/>
    <p:sldId id="425" r:id="rId7"/>
    <p:sldId id="409" r:id="rId8"/>
    <p:sldId id="410" r:id="rId9"/>
    <p:sldId id="411" r:id="rId10"/>
    <p:sldId id="422" r:id="rId11"/>
    <p:sldId id="418" r:id="rId12"/>
    <p:sldId id="419" r:id="rId13"/>
    <p:sldId id="427" r:id="rId14"/>
    <p:sldId id="428" r:id="rId15"/>
    <p:sldId id="429" r:id="rId16"/>
    <p:sldId id="421" r:id="rId17"/>
    <p:sldId id="426" r:id="rId18"/>
    <p:sldId id="430" r:id="rId19"/>
    <p:sldId id="432" r:id="rId20"/>
    <p:sldId id="434" r:id="rId21"/>
    <p:sldId id="437" r:id="rId22"/>
    <p:sldId id="431" r:id="rId23"/>
    <p:sldId id="435" r:id="rId24"/>
    <p:sldId id="43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a Marriott" initials="C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1" autoAdjust="0"/>
  </p:normalViewPr>
  <p:slideViewPr>
    <p:cSldViewPr snapToGrid="0" snapToObjects="1" showGuides="1">
      <p:cViewPr>
        <p:scale>
          <a:sx n="73" d="100"/>
          <a:sy n="73" d="100"/>
        </p:scale>
        <p:origin x="-1482" y="-402"/>
      </p:cViewPr>
      <p:guideLst>
        <p:guide orient="horz" pos="2160"/>
        <p:guide orient="horz" pos="232"/>
        <p:guide orient="horz" pos="4088"/>
        <p:guide pos="4637"/>
        <p:guide pos="226"/>
        <p:guide pos="5534"/>
        <p:guide pos="47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3B31CC-ACDF-4992-8942-2399B4124EF8}" type="datetimeFigureOut">
              <a:rPr lang="en-GB" smtClean="0"/>
              <a:pPr/>
              <a:t>19/09/2013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3B49BE-1BCC-4EBA-A172-DFC96FF8EAFE}" type="slidenum">
              <a:rPr lang="en-GB" smtClean="0"/>
              <a:pPr/>
              <a:t>‹#›</a:t>
            </a:fld>
            <a:endParaRPr lang="en-GB"/>
          </a:p>
        </p:txBody>
      </p:sp>
    </p:spTree>
    <p:extLst>
      <p:ext uri="{BB962C8B-B14F-4D97-AF65-F5344CB8AC3E}">
        <p14:creationId xmlns:p14="http://schemas.microsoft.com/office/powerpoint/2010/main" val="339912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Talk about “this sort of approach works – and they do this” –</a:t>
            </a:r>
            <a:r>
              <a:rPr lang="en-GB" baseline="0" dirty="0" smtClean="0"/>
              <a:t> leave it implicit as to whether it does work</a:t>
            </a:r>
          </a:p>
          <a:p>
            <a:r>
              <a:rPr lang="en-GB" baseline="0" dirty="0" smtClean="0"/>
              <a:t>Eg; working with VCS, community engagement</a:t>
            </a:r>
            <a:endParaRPr lang="en-GB" dirty="0"/>
          </a:p>
        </p:txBody>
      </p:sp>
      <p:sp>
        <p:nvSpPr>
          <p:cNvPr id="4" name="Slide Number Placeholder 3"/>
          <p:cNvSpPr>
            <a:spLocks noGrp="1"/>
          </p:cNvSpPr>
          <p:nvPr>
            <p:ph type="sldNum" sz="quarter" idx="10"/>
          </p:nvPr>
        </p:nvSpPr>
        <p:spPr/>
        <p:txBody>
          <a:bodyPr/>
          <a:lstStyle/>
          <a:p>
            <a:fld id="{373B49BE-1BCC-4EBA-A172-DFC96FF8EAFE}" type="slidenum">
              <a:rPr lang="en-GB" smtClean="0"/>
              <a:pPr/>
              <a:t>17</a:t>
            </a:fld>
            <a:endParaRPr lang="en-GB"/>
          </a:p>
        </p:txBody>
      </p:sp>
    </p:spTree>
    <p:extLst>
      <p:ext uri="{BB962C8B-B14F-4D97-AF65-F5344CB8AC3E}">
        <p14:creationId xmlns:p14="http://schemas.microsoft.com/office/powerpoint/2010/main" val="1471833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Purpose of data –planning/monitoring or personal care</a:t>
            </a:r>
          </a:p>
          <a:p>
            <a:endParaRPr lang="en-GB" dirty="0"/>
          </a:p>
        </p:txBody>
      </p:sp>
      <p:sp>
        <p:nvSpPr>
          <p:cNvPr id="4" name="Slide Number Placeholder 3"/>
          <p:cNvSpPr>
            <a:spLocks noGrp="1"/>
          </p:cNvSpPr>
          <p:nvPr>
            <p:ph type="sldNum" sz="quarter" idx="10"/>
          </p:nvPr>
        </p:nvSpPr>
        <p:spPr/>
        <p:txBody>
          <a:bodyPr/>
          <a:lstStyle/>
          <a:p>
            <a:fld id="{373B49BE-1BCC-4EBA-A172-DFC96FF8EAFE}" type="slidenum">
              <a:rPr lang="en-GB" smtClean="0"/>
              <a:pPr/>
              <a:t>20</a:t>
            </a:fld>
            <a:endParaRPr lang="en-GB"/>
          </a:p>
        </p:txBody>
      </p:sp>
    </p:spTree>
    <p:extLst>
      <p:ext uri="{BB962C8B-B14F-4D97-AF65-F5344CB8AC3E}">
        <p14:creationId xmlns:p14="http://schemas.microsoft.com/office/powerpoint/2010/main" val="4133685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Contact details</a:t>
            </a:r>
            <a:endParaRPr lang="en-GB" dirty="0"/>
          </a:p>
        </p:txBody>
      </p:sp>
      <p:sp>
        <p:nvSpPr>
          <p:cNvPr id="4" name="Slide Number Placeholder 3"/>
          <p:cNvSpPr>
            <a:spLocks noGrp="1"/>
          </p:cNvSpPr>
          <p:nvPr>
            <p:ph type="sldNum" sz="quarter" idx="10"/>
          </p:nvPr>
        </p:nvSpPr>
        <p:spPr/>
        <p:txBody>
          <a:bodyPr/>
          <a:lstStyle/>
          <a:p>
            <a:fld id="{373B49BE-1BCC-4EBA-A172-DFC96FF8EAFE}" type="slidenum">
              <a:rPr lang="en-GB" smtClean="0"/>
              <a:pPr/>
              <a:t>23</a:t>
            </a:fld>
            <a:endParaRPr lang="en-GB"/>
          </a:p>
        </p:txBody>
      </p:sp>
    </p:spTree>
    <p:extLst>
      <p:ext uri="{BB962C8B-B14F-4D97-AF65-F5344CB8AC3E}">
        <p14:creationId xmlns:p14="http://schemas.microsoft.com/office/powerpoint/2010/main" val="34435252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31" name="Picture 7" descr="J:\NHS CB\Communication\Branding\Templates\Template photos\Elderly lady in chair.JP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6048375" y="4902100"/>
            <a:ext cx="1314000" cy="1587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J:\NHS CB\Communication\Branding\Templates\Template photos\Patient in bed.JP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t="-3" b="-3"/>
          <a:stretch/>
        </p:blipFill>
        <p:spPr bwMode="auto">
          <a:xfrm>
            <a:off x="7481615" y="3194730"/>
            <a:ext cx="1314000" cy="1587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J:\NHS CB\Communication\Branding\Templates\Template photos\3 elderly ladies.JPG"/>
          <p:cNvPicPr>
            <a:picLocks noChangeAspect="1" noChangeArrowheads="1"/>
          </p:cNvPicPr>
          <p:nvPr userDrawn="1"/>
        </p:nvPicPr>
        <p:blipFill rotWithShape="1">
          <a:blip r:embed="rId4" cstate="email">
            <a:extLst>
              <a:ext uri="{28A0092B-C50C-407E-A947-70E740481C1C}">
                <a14:useLocalDpi xmlns:a14="http://schemas.microsoft.com/office/drawing/2010/main"/>
              </a:ext>
            </a:extLst>
          </a:blip>
          <a:srcRect/>
          <a:stretch/>
        </p:blipFill>
        <p:spPr bwMode="auto">
          <a:xfrm>
            <a:off x="3203576" y="3198049"/>
            <a:ext cx="2736000" cy="15876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a:xfrm>
            <a:off x="7895615" y="6678000"/>
            <a:ext cx="900000" cy="180000"/>
          </a:xfrm>
        </p:spPr>
        <p:txBody>
          <a:bodyPr/>
          <a:lstStyle/>
          <a:p>
            <a:fld id="{59CA2686-856A-4D61-932F-087427C3A7B6}" type="datetime1">
              <a:rPr lang="en-GB" noProof="0" smtClean="0"/>
              <a:pPr/>
              <a:t>19/09/2013</a:t>
            </a:fld>
            <a:endParaRPr lang="en-GB" noProof="0"/>
          </a:p>
        </p:txBody>
      </p:sp>
      <p:sp>
        <p:nvSpPr>
          <p:cNvPr id="5" name="Footer Placeholder 4"/>
          <p:cNvSpPr>
            <a:spLocks noGrp="1"/>
          </p:cNvSpPr>
          <p:nvPr>
            <p:ph type="ftr" sz="quarter" idx="11"/>
          </p:nvPr>
        </p:nvSpPr>
        <p:spPr>
          <a:xfrm>
            <a:off x="655199" y="6678000"/>
            <a:ext cx="7240415" cy="180000"/>
          </a:xfrm>
        </p:spPr>
        <p:txBody>
          <a:bodyPr/>
          <a:lstStyle>
            <a:lvl1pPr>
              <a:defRPr>
                <a:solidFill>
                  <a:schemeClr val="bg1"/>
                </a:solidFill>
              </a:defRPr>
            </a:lvl1pPr>
          </a:lstStyle>
          <a:p>
            <a:r>
              <a:rPr lang="en-GB" noProof="0" smtClean="0"/>
              <a:t>NHS | Presentation to [XXXX Company] | [Type Date]</a:t>
            </a:r>
            <a:endParaRPr lang="en-GB" noProof="0"/>
          </a:p>
        </p:txBody>
      </p:sp>
      <p:sp>
        <p:nvSpPr>
          <p:cNvPr id="6" name="Slide Number Placeholder 5"/>
          <p:cNvSpPr>
            <a:spLocks noGrp="1"/>
          </p:cNvSpPr>
          <p:nvPr>
            <p:ph type="sldNum" sz="quarter" idx="12"/>
          </p:nvPr>
        </p:nvSpPr>
        <p:spPr>
          <a:xfrm>
            <a:off x="237600" y="6678000"/>
            <a:ext cx="301175" cy="180000"/>
          </a:xfrm>
        </p:spPr>
        <p:txBody>
          <a:bodyPr/>
          <a:lstStyle>
            <a:lvl1pPr>
              <a:defRPr>
                <a:solidFill>
                  <a:schemeClr val="bg1"/>
                </a:solidFill>
              </a:defRPr>
            </a:lvl1pPr>
          </a:lstStyle>
          <a:p>
            <a:fld id="{23134A5E-8B9A-4F1B-8A1C-D54727A06F98}" type="slidenum">
              <a:rPr lang="en-GB" noProof="0" smtClean="0"/>
              <a:pPr/>
              <a:t>‹#›</a:t>
            </a:fld>
            <a:endParaRPr lang="en-GB" noProof="0"/>
          </a:p>
        </p:txBody>
      </p:sp>
      <p:sp>
        <p:nvSpPr>
          <p:cNvPr id="2" name="Title 1"/>
          <p:cNvSpPr>
            <a:spLocks noGrp="1"/>
          </p:cNvSpPr>
          <p:nvPr>
            <p:ph type="ctrTitle"/>
          </p:nvPr>
        </p:nvSpPr>
        <p:spPr>
          <a:xfrm>
            <a:off x="358775" y="1494000"/>
            <a:ext cx="5580000" cy="1587600"/>
          </a:xfrm>
        </p:spPr>
        <p:txBody>
          <a:bodyPr lIns="108000" tIns="72000"/>
          <a:lstStyle>
            <a:lvl1pPr>
              <a:lnSpc>
                <a:spcPts val="4800"/>
              </a:lnSpc>
              <a:defRPr sz="4000"/>
            </a:lvl1pPr>
          </a:lstStyle>
          <a:p>
            <a:r>
              <a:rPr lang="en-US" noProof="0" smtClean="0"/>
              <a:t>Click to edit Master title style</a:t>
            </a:r>
            <a:endParaRPr lang="en-GB" noProof="0"/>
          </a:p>
        </p:txBody>
      </p:sp>
      <p:sp>
        <p:nvSpPr>
          <p:cNvPr id="3" name="Subtitle 2"/>
          <p:cNvSpPr>
            <a:spLocks noGrp="1"/>
          </p:cNvSpPr>
          <p:nvPr>
            <p:ph type="subTitle" idx="1"/>
          </p:nvPr>
        </p:nvSpPr>
        <p:spPr>
          <a:xfrm>
            <a:off x="358775" y="2160000"/>
            <a:ext cx="5580000" cy="921600"/>
          </a:xfrm>
          <a:noFill/>
        </p:spPr>
        <p:txBody>
          <a:bodyPr lIns="108000"/>
          <a:lstStyle>
            <a:lvl1pPr marL="0" indent="0" algn="l">
              <a:lnSpc>
                <a:spcPts val="3000"/>
              </a:lnSpc>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7" name="Rectangle 6"/>
          <p:cNvSpPr/>
          <p:nvPr userDrawn="1"/>
        </p:nvSpPr>
        <p:spPr>
          <a:xfrm>
            <a:off x="7470775" y="1494000"/>
            <a:ext cx="13140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sp>
        <p:nvSpPr>
          <p:cNvPr id="8" name="Rectangle 7"/>
          <p:cNvSpPr/>
          <p:nvPr userDrawn="1"/>
        </p:nvSpPr>
        <p:spPr>
          <a:xfrm>
            <a:off x="6048375" y="3198049"/>
            <a:ext cx="1314000" cy="1589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sp>
        <p:nvSpPr>
          <p:cNvPr id="10" name="Rectangle 9"/>
          <p:cNvSpPr/>
          <p:nvPr userDrawn="1"/>
        </p:nvSpPr>
        <p:spPr>
          <a:xfrm>
            <a:off x="3203575" y="4902100"/>
            <a:ext cx="1314000" cy="158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pic>
        <p:nvPicPr>
          <p:cNvPr id="16" name="Picture 15" descr="NHS_Constitution_RGB.gif"/>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7715919" y="5427700"/>
            <a:ext cx="1106952" cy="1062000"/>
          </a:xfrm>
          <a:prstGeom prst="rect">
            <a:avLst/>
          </a:prstGeom>
        </p:spPr>
      </p:pic>
      <p:sp>
        <p:nvSpPr>
          <p:cNvPr id="18" name="Rectangle 17"/>
          <p:cNvSpPr/>
          <p:nvPr userDrawn="1"/>
        </p:nvSpPr>
        <p:spPr>
          <a:xfrm>
            <a:off x="358775" y="4902100"/>
            <a:ext cx="27364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0" name="Text Placeholder 19"/>
          <p:cNvSpPr>
            <a:spLocks noGrp="1"/>
          </p:cNvSpPr>
          <p:nvPr>
            <p:ph type="body" sz="quarter" idx="13" hasCustomPrompt="1"/>
          </p:nvPr>
        </p:nvSpPr>
        <p:spPr>
          <a:xfrm>
            <a:off x="358775" y="6019201"/>
            <a:ext cx="2736850" cy="470500"/>
          </a:xfrm>
        </p:spPr>
        <p:txBody>
          <a:bodyPr lIns="108000"/>
          <a:lstStyle>
            <a:lvl1pPr marL="0" indent="0">
              <a:lnSpc>
                <a:spcPts val="1600"/>
              </a:lnSpc>
              <a:spcBef>
                <a:spcPts val="800"/>
              </a:spcBef>
              <a:buFontTx/>
              <a:buNone/>
              <a:defRPr sz="1400">
                <a:solidFill>
                  <a:schemeClr val="bg1"/>
                </a:solidFill>
              </a:defRPr>
            </a:lvl1pPr>
            <a:lvl2pPr marL="0" indent="0">
              <a:lnSpc>
                <a:spcPts val="1600"/>
              </a:lnSpc>
              <a:spcBef>
                <a:spcPts val="800"/>
              </a:spcBef>
              <a:buFontTx/>
              <a:buNone/>
              <a:defRPr sz="1400">
                <a:solidFill>
                  <a:schemeClr val="bg1"/>
                </a:solidFill>
              </a:defRPr>
            </a:lvl2pPr>
            <a:lvl3pPr marL="0" indent="0">
              <a:lnSpc>
                <a:spcPts val="1600"/>
              </a:lnSpc>
              <a:spcBef>
                <a:spcPts val="800"/>
              </a:spcBef>
              <a:buFontTx/>
              <a:buNone/>
              <a:defRPr sz="1400">
                <a:solidFill>
                  <a:schemeClr val="bg1"/>
                </a:solidFill>
              </a:defRPr>
            </a:lvl3pPr>
            <a:lvl4pPr marL="0" indent="0">
              <a:lnSpc>
                <a:spcPts val="1600"/>
              </a:lnSpc>
              <a:spcBef>
                <a:spcPts val="800"/>
              </a:spcBef>
              <a:buFontTx/>
              <a:buNone/>
              <a:defRPr sz="1400">
                <a:solidFill>
                  <a:schemeClr val="bg1"/>
                </a:solidFill>
              </a:defRPr>
            </a:lvl4pPr>
            <a:lvl5pPr marL="0" indent="0">
              <a:lnSpc>
                <a:spcPts val="1600"/>
              </a:lnSpc>
              <a:spcBef>
                <a:spcPts val="800"/>
              </a:spcBef>
              <a:buFontTx/>
              <a:buNone/>
              <a:defRPr sz="1400">
                <a:solidFill>
                  <a:schemeClr val="bg1"/>
                </a:solidFill>
              </a:defRPr>
            </a:lvl5pPr>
          </a:lstStyle>
          <a:p>
            <a:pPr lvl="0"/>
            <a:r>
              <a:rPr lang="en-GB" noProof="0" dirty="0" smtClean="0"/>
              <a:t>Click to add organisation / date</a:t>
            </a:r>
            <a:endParaRPr lang="en-GB" noProof="0" dirty="0"/>
          </a:p>
        </p:txBody>
      </p:sp>
      <p:pic>
        <p:nvPicPr>
          <p:cNvPr id="1027" name="Picture 3" descr="J:\NHS CB\Communication\Branding\Templates\Template photos\Running child.JPG"/>
          <p:cNvPicPr>
            <a:picLocks noChangeAspect="1" noChangeArrowheads="1"/>
          </p:cNvPicPr>
          <p:nvPr userDrawn="1"/>
        </p:nvPicPr>
        <p:blipFill rotWithShape="1">
          <a:blip r:embed="rId6" cstate="screen">
            <a:extLst>
              <a:ext uri="{28A0092B-C50C-407E-A947-70E740481C1C}">
                <a14:useLocalDpi xmlns:a14="http://schemas.microsoft.com/office/drawing/2010/main"/>
              </a:ext>
            </a:extLst>
          </a:blip>
          <a:srcRect/>
          <a:stretch/>
        </p:blipFill>
        <p:spPr bwMode="auto">
          <a:xfrm>
            <a:off x="358775" y="3172926"/>
            <a:ext cx="1314000" cy="158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2052" name="Picture 4" descr="J:\NHS CB\Communication\Branding\Templates\Template photos\3 elderly people.JP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6047237" y="4902101"/>
            <a:ext cx="1314000" cy="1587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J:\NHS CB\Communication\Branding\Templates\Template photos\Child patient.JP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a:stretch/>
        </p:blipFill>
        <p:spPr bwMode="auto">
          <a:xfrm>
            <a:off x="3206347" y="4900259"/>
            <a:ext cx="1314000" cy="15876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J:\NHS CB\Communication\Branding\Templates\Template photos\Nurse reading to patient.JPG"/>
          <p:cNvPicPr>
            <a:picLocks noChangeAspect="1" noChangeArrowheads="1"/>
          </p:cNvPicPr>
          <p:nvPr userDrawn="1"/>
        </p:nvPicPr>
        <p:blipFill rotWithShape="1">
          <a:blip r:embed="rId4" cstate="email">
            <a:extLst>
              <a:ext uri="{28A0092B-C50C-407E-A947-70E740481C1C}">
                <a14:useLocalDpi xmlns:a14="http://schemas.microsoft.com/office/drawing/2010/main"/>
              </a:ext>
            </a:extLst>
          </a:blip>
          <a:srcRect/>
          <a:stretch/>
        </p:blipFill>
        <p:spPr bwMode="auto">
          <a:xfrm>
            <a:off x="7470774" y="3205038"/>
            <a:ext cx="1314000" cy="1587600"/>
          </a:xfrm>
          <a:prstGeom prst="rect">
            <a:avLst/>
          </a:prstGeom>
          <a:noFill/>
          <a:extLst>
            <a:ext uri="{909E8E84-426E-40DD-AFC4-6F175D3DCCD1}">
              <a14:hiddenFill xmlns:a14="http://schemas.microsoft.com/office/drawing/2010/main">
                <a:solidFill>
                  <a:srgbClr val="FFFFFF"/>
                </a:solidFill>
              </a14:hiddenFill>
            </a:ext>
          </a:extLst>
        </p:spPr>
      </p:pic>
      <p:sp>
        <p:nvSpPr>
          <p:cNvPr id="7" name="Date Placeholder 3"/>
          <p:cNvSpPr>
            <a:spLocks noGrp="1"/>
          </p:cNvSpPr>
          <p:nvPr>
            <p:ph type="dt" sz="half" idx="10"/>
          </p:nvPr>
        </p:nvSpPr>
        <p:spPr>
          <a:xfrm>
            <a:off x="7895615" y="6678000"/>
            <a:ext cx="900000" cy="180000"/>
          </a:xfrm>
        </p:spPr>
        <p:txBody>
          <a:bodyPr/>
          <a:lstStyle/>
          <a:p>
            <a:fld id="{59CA2686-856A-4D61-932F-087427C3A7B6}" type="datetime1">
              <a:rPr lang="en-GB" noProof="0" smtClean="0"/>
              <a:pPr/>
              <a:t>19/09/2013</a:t>
            </a:fld>
            <a:endParaRPr lang="en-GB" noProof="0"/>
          </a:p>
        </p:txBody>
      </p:sp>
      <p:sp>
        <p:nvSpPr>
          <p:cNvPr id="8" name="Footer Placeholder 4"/>
          <p:cNvSpPr>
            <a:spLocks noGrp="1"/>
          </p:cNvSpPr>
          <p:nvPr>
            <p:ph type="ftr" sz="quarter" idx="11"/>
          </p:nvPr>
        </p:nvSpPr>
        <p:spPr>
          <a:xfrm>
            <a:off x="655199" y="6678000"/>
            <a:ext cx="7240415" cy="180000"/>
          </a:xfrm>
        </p:spPr>
        <p:txBody>
          <a:bodyPr/>
          <a:lstStyle>
            <a:lvl1pPr>
              <a:defRPr>
                <a:solidFill>
                  <a:schemeClr val="bg1"/>
                </a:solidFill>
              </a:defRPr>
            </a:lvl1pPr>
          </a:lstStyle>
          <a:p>
            <a:r>
              <a:rPr lang="en-GB" noProof="0" smtClean="0"/>
              <a:t>NHS | Presentation to [XXXX Company] | [Type Date]</a:t>
            </a:r>
            <a:endParaRPr lang="en-GB" noProof="0"/>
          </a:p>
        </p:txBody>
      </p:sp>
      <p:sp>
        <p:nvSpPr>
          <p:cNvPr id="9" name="Slide Number Placeholder 5"/>
          <p:cNvSpPr>
            <a:spLocks noGrp="1"/>
          </p:cNvSpPr>
          <p:nvPr>
            <p:ph type="sldNum" sz="quarter" idx="12"/>
          </p:nvPr>
        </p:nvSpPr>
        <p:spPr>
          <a:xfrm>
            <a:off x="237600" y="6678000"/>
            <a:ext cx="301175" cy="180000"/>
          </a:xfrm>
        </p:spPr>
        <p:txBody>
          <a:bodyPr/>
          <a:lstStyle>
            <a:lvl1pPr>
              <a:defRPr>
                <a:solidFill>
                  <a:schemeClr val="bg1"/>
                </a:solidFill>
              </a:defRPr>
            </a:lvl1pPr>
          </a:lstStyle>
          <a:p>
            <a:fld id="{23134A5E-8B9A-4F1B-8A1C-D54727A06F98}" type="slidenum">
              <a:rPr lang="en-GB" noProof="0" smtClean="0"/>
              <a:pPr/>
              <a:t>‹#›</a:t>
            </a:fld>
            <a:endParaRPr lang="en-GB" noProof="0"/>
          </a:p>
        </p:txBody>
      </p:sp>
      <p:sp>
        <p:nvSpPr>
          <p:cNvPr id="10" name="Title 1"/>
          <p:cNvSpPr>
            <a:spLocks noGrp="1"/>
          </p:cNvSpPr>
          <p:nvPr>
            <p:ph type="ctrTitle" hasCustomPrompt="1"/>
          </p:nvPr>
        </p:nvSpPr>
        <p:spPr>
          <a:xfrm>
            <a:off x="358774" y="1493999"/>
            <a:ext cx="7002463" cy="3293491"/>
          </a:xfrm>
        </p:spPr>
        <p:txBody>
          <a:bodyPr lIns="108000" tIns="72000"/>
          <a:lstStyle>
            <a:lvl1pPr>
              <a:lnSpc>
                <a:spcPts val="4800"/>
              </a:lnSpc>
              <a:defRPr sz="4000"/>
            </a:lvl1pPr>
          </a:lstStyle>
          <a:p>
            <a:r>
              <a:rPr lang="en-GB" noProof="0" dirty="0" smtClean="0"/>
              <a:t>Click to edit Section title</a:t>
            </a:r>
            <a:endParaRPr lang="en-GB" noProof="0" dirty="0"/>
          </a:p>
        </p:txBody>
      </p:sp>
      <p:sp>
        <p:nvSpPr>
          <p:cNvPr id="11" name="Subtitle 2"/>
          <p:cNvSpPr>
            <a:spLocks noGrp="1"/>
          </p:cNvSpPr>
          <p:nvPr>
            <p:ph type="subTitle" idx="1" hasCustomPrompt="1"/>
          </p:nvPr>
        </p:nvSpPr>
        <p:spPr>
          <a:xfrm>
            <a:off x="358775" y="2160000"/>
            <a:ext cx="5580000" cy="921600"/>
          </a:xfrm>
          <a:noFill/>
        </p:spPr>
        <p:txBody>
          <a:bodyPr lIns="108000"/>
          <a:lstStyle>
            <a:lvl1pPr marL="0" indent="0" algn="l">
              <a:lnSpc>
                <a:spcPts val="3000"/>
              </a:lnSpc>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Section subtitle</a:t>
            </a:r>
            <a:endParaRPr lang="en-GB" noProof="0" dirty="0"/>
          </a:p>
        </p:txBody>
      </p:sp>
      <p:sp>
        <p:nvSpPr>
          <p:cNvPr id="12" name="Rectangle 11"/>
          <p:cNvSpPr/>
          <p:nvPr userDrawn="1"/>
        </p:nvSpPr>
        <p:spPr>
          <a:xfrm>
            <a:off x="7470775" y="1494000"/>
            <a:ext cx="13140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ln>
                <a:noFill/>
              </a:ln>
            </a:endParaRPr>
          </a:p>
        </p:txBody>
      </p:sp>
      <p:sp>
        <p:nvSpPr>
          <p:cNvPr id="20" name="Rectangle 19"/>
          <p:cNvSpPr/>
          <p:nvPr userDrawn="1"/>
        </p:nvSpPr>
        <p:spPr>
          <a:xfrm>
            <a:off x="358775" y="4902100"/>
            <a:ext cx="27364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1" name="Text Placeholder 19"/>
          <p:cNvSpPr>
            <a:spLocks noGrp="1"/>
          </p:cNvSpPr>
          <p:nvPr>
            <p:ph type="body" sz="quarter" idx="13" hasCustomPrompt="1"/>
          </p:nvPr>
        </p:nvSpPr>
        <p:spPr>
          <a:xfrm>
            <a:off x="358775" y="6019201"/>
            <a:ext cx="2736850" cy="470500"/>
          </a:xfrm>
        </p:spPr>
        <p:txBody>
          <a:bodyPr lIns="108000"/>
          <a:lstStyle>
            <a:lvl1pPr marL="0" indent="0">
              <a:lnSpc>
                <a:spcPts val="1600"/>
              </a:lnSpc>
              <a:spcBef>
                <a:spcPts val="800"/>
              </a:spcBef>
              <a:buFontTx/>
              <a:buNone/>
              <a:defRPr sz="1400">
                <a:solidFill>
                  <a:schemeClr val="bg1"/>
                </a:solidFill>
              </a:defRPr>
            </a:lvl1pPr>
            <a:lvl2pPr marL="0" indent="0">
              <a:lnSpc>
                <a:spcPts val="1600"/>
              </a:lnSpc>
              <a:spcBef>
                <a:spcPts val="800"/>
              </a:spcBef>
              <a:buFontTx/>
              <a:buNone/>
              <a:defRPr sz="1400">
                <a:solidFill>
                  <a:schemeClr val="bg1"/>
                </a:solidFill>
              </a:defRPr>
            </a:lvl2pPr>
            <a:lvl3pPr marL="0" indent="0">
              <a:lnSpc>
                <a:spcPts val="1600"/>
              </a:lnSpc>
              <a:spcBef>
                <a:spcPts val="800"/>
              </a:spcBef>
              <a:buFontTx/>
              <a:buNone/>
              <a:defRPr sz="1400">
                <a:solidFill>
                  <a:schemeClr val="bg1"/>
                </a:solidFill>
              </a:defRPr>
            </a:lvl3pPr>
            <a:lvl4pPr marL="0" indent="0">
              <a:lnSpc>
                <a:spcPts val="1600"/>
              </a:lnSpc>
              <a:spcBef>
                <a:spcPts val="800"/>
              </a:spcBef>
              <a:buFontTx/>
              <a:buNone/>
              <a:defRPr sz="1400">
                <a:solidFill>
                  <a:schemeClr val="bg1"/>
                </a:solidFill>
              </a:defRPr>
            </a:lvl4pPr>
            <a:lvl5pPr marL="0" indent="0">
              <a:lnSpc>
                <a:spcPts val="1600"/>
              </a:lnSpc>
              <a:spcBef>
                <a:spcPts val="800"/>
              </a:spcBef>
              <a:buFontTx/>
              <a:buNone/>
              <a:defRPr sz="1400">
                <a:solidFill>
                  <a:schemeClr val="bg1"/>
                </a:solidFill>
              </a:defRPr>
            </a:lvl5pPr>
          </a:lstStyle>
          <a:p>
            <a:pPr lvl="0"/>
            <a:r>
              <a:rPr lang="en-GB" noProof="0" dirty="0" smtClean="0"/>
              <a:t>Click to add section number</a:t>
            </a:r>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fld id="{A6161457-CCE8-4AA5-922F-041759C4EBFD}" type="datetime1">
              <a:rPr lang="en-GB" noProof="0" smtClean="0"/>
              <a:pPr/>
              <a:t>19/09/2013</a:t>
            </a:fld>
            <a:endParaRPr lang="en-GB" noProof="0"/>
          </a:p>
        </p:txBody>
      </p:sp>
      <p:sp>
        <p:nvSpPr>
          <p:cNvPr id="5" name="Footer Placeholder 4"/>
          <p:cNvSpPr>
            <a:spLocks noGrp="1"/>
          </p:cNvSpPr>
          <p:nvPr>
            <p:ph type="ftr" sz="quarter" idx="11"/>
          </p:nvPr>
        </p:nvSpPr>
        <p:spPr/>
        <p:txBody>
          <a:bodyPr/>
          <a:lstStyle/>
          <a:p>
            <a:r>
              <a:rPr lang="en-GB" noProof="0" smtClean="0"/>
              <a:t>NHS | Presentation to [XXXX Company] | [Type Date]</a:t>
            </a:r>
            <a:endParaRPr lang="en-GB" noProof="0"/>
          </a:p>
        </p:txBody>
      </p:sp>
      <p:sp>
        <p:nvSpPr>
          <p:cNvPr id="6" name="Slide Number Placeholder 5"/>
          <p:cNvSpPr>
            <a:spLocks noGrp="1"/>
          </p:cNvSpPr>
          <p:nvPr>
            <p:ph type="sldNum" sz="quarter" idx="12"/>
          </p:nvPr>
        </p:nvSpPr>
        <p:spPr/>
        <p:txBody>
          <a:bodyPr/>
          <a:lstStyle/>
          <a:p>
            <a:fld id="{23134A5E-8B9A-4F1B-8A1C-D54727A06F98}" type="slidenum">
              <a:rPr lang="en-GB" noProof="0" smtClean="0"/>
              <a:pPr/>
              <a:t>‹#›</a:t>
            </a:fld>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a:xfrm>
            <a:off x="358775" y="2052001"/>
            <a:ext cx="7002463" cy="20879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10"/>
          </p:nvPr>
        </p:nvSpPr>
        <p:spPr/>
        <p:txBody>
          <a:bodyPr/>
          <a:lstStyle/>
          <a:p>
            <a:fld id="{A6161457-CCE8-4AA5-922F-041759C4EBFD}" type="datetime1">
              <a:rPr lang="en-GB" noProof="0" smtClean="0"/>
              <a:pPr/>
              <a:t>19/09/2013</a:t>
            </a:fld>
            <a:endParaRPr lang="en-GB" noProof="0"/>
          </a:p>
        </p:txBody>
      </p:sp>
      <p:sp>
        <p:nvSpPr>
          <p:cNvPr id="5" name="Footer Placeholder 4"/>
          <p:cNvSpPr>
            <a:spLocks noGrp="1"/>
          </p:cNvSpPr>
          <p:nvPr>
            <p:ph type="ftr" sz="quarter" idx="11"/>
          </p:nvPr>
        </p:nvSpPr>
        <p:spPr/>
        <p:txBody>
          <a:bodyPr/>
          <a:lstStyle/>
          <a:p>
            <a:r>
              <a:rPr lang="en-GB" noProof="0" smtClean="0"/>
              <a:t>NHS | Presentation to [XXXX Company] | [Type Date]</a:t>
            </a:r>
            <a:endParaRPr lang="en-GB" noProof="0"/>
          </a:p>
        </p:txBody>
      </p:sp>
      <p:sp>
        <p:nvSpPr>
          <p:cNvPr id="6" name="Slide Number Placeholder 5"/>
          <p:cNvSpPr>
            <a:spLocks noGrp="1"/>
          </p:cNvSpPr>
          <p:nvPr>
            <p:ph type="sldNum" sz="quarter" idx="12"/>
          </p:nvPr>
        </p:nvSpPr>
        <p:spPr/>
        <p:txBody>
          <a:bodyPr/>
          <a:lstStyle/>
          <a:p>
            <a:fld id="{23134A5E-8B9A-4F1B-8A1C-D54727A06F98}" type="slidenum">
              <a:rPr lang="en-GB" noProof="0" smtClean="0"/>
              <a:pPr/>
              <a:t>‹#›</a:t>
            </a:fld>
            <a:endParaRPr lang="en-GB" noProof="0"/>
          </a:p>
        </p:txBody>
      </p:sp>
      <p:sp>
        <p:nvSpPr>
          <p:cNvPr id="7" name="Picture Placeholder 21"/>
          <p:cNvSpPr>
            <a:spLocks noGrp="1"/>
          </p:cNvSpPr>
          <p:nvPr>
            <p:ph type="pic" sz="quarter" idx="14"/>
          </p:nvPr>
        </p:nvSpPr>
        <p:spPr>
          <a:xfrm>
            <a:off x="358775" y="4320000"/>
            <a:ext cx="1314450" cy="1587500"/>
          </a:xfrm>
        </p:spPr>
        <p:txBody>
          <a:bodyPr/>
          <a:lstStyle>
            <a:lvl1pPr>
              <a:buFontTx/>
              <a:buNone/>
              <a:defRPr/>
            </a:lvl1pPr>
          </a:lstStyle>
          <a:p>
            <a:r>
              <a:rPr lang="en-US" smtClean="0"/>
              <a:t>Click icon to add picture</a:t>
            </a:r>
            <a:endParaRPr lang="en-GB"/>
          </a:p>
        </p:txBody>
      </p:sp>
      <p:sp>
        <p:nvSpPr>
          <p:cNvPr id="8" name="Picture Placeholder 21"/>
          <p:cNvSpPr>
            <a:spLocks noGrp="1"/>
          </p:cNvSpPr>
          <p:nvPr>
            <p:ph type="pic" sz="quarter" idx="15"/>
          </p:nvPr>
        </p:nvSpPr>
        <p:spPr>
          <a:xfrm>
            <a:off x="1780725" y="4320000"/>
            <a:ext cx="2736850" cy="1587500"/>
          </a:xfrm>
        </p:spPr>
        <p:txBody>
          <a:bodyPr/>
          <a:lstStyle>
            <a:lvl1pPr>
              <a:buFontTx/>
              <a:buNone/>
              <a:defRPr/>
            </a:lvl1pPr>
          </a:lstStyle>
          <a:p>
            <a:r>
              <a:rPr lang="en-US" smtClean="0"/>
              <a:t>Click icon to add picture</a:t>
            </a:r>
            <a:endParaRPr lang="en-GB"/>
          </a:p>
        </p:txBody>
      </p:sp>
      <p:sp>
        <p:nvSpPr>
          <p:cNvPr id="9" name="Picture Placeholder 21"/>
          <p:cNvSpPr>
            <a:spLocks noGrp="1"/>
          </p:cNvSpPr>
          <p:nvPr>
            <p:ph type="pic" sz="quarter" idx="16"/>
          </p:nvPr>
        </p:nvSpPr>
        <p:spPr>
          <a:xfrm>
            <a:off x="4624326" y="4320000"/>
            <a:ext cx="1314450" cy="1587500"/>
          </a:xfrm>
        </p:spPr>
        <p:txBody>
          <a:bodyPr/>
          <a:lstStyle>
            <a:lvl1pPr>
              <a:buFontTx/>
              <a:buNone/>
              <a:defRPr/>
            </a:lvl1pPr>
          </a:lstStyle>
          <a:p>
            <a:r>
              <a:rPr lang="en-US" smtClean="0"/>
              <a:t>Click icon to add picture</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Grap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hasCustomPrompt="1"/>
          </p:nvPr>
        </p:nvSpPr>
        <p:spPr>
          <a:xfrm>
            <a:off x="358775" y="2052001"/>
            <a:ext cx="8426449" cy="424799"/>
          </a:xfrm>
        </p:spPr>
        <p:txBody>
          <a:bodyPr/>
          <a:lstStyle>
            <a:lvl1pPr marL="216000" indent="0">
              <a:buFontTx/>
              <a:buNone/>
              <a:defRPr baseline="0"/>
            </a:lvl1pPr>
          </a:lstStyle>
          <a:p>
            <a:pPr lvl="0"/>
            <a:r>
              <a:rPr lang="en-GB" noProof="0" dirty="0" smtClean="0"/>
              <a:t>Click to add subtitle / further information</a:t>
            </a:r>
            <a:endParaRPr lang="en-GB" noProof="0" dirty="0"/>
          </a:p>
        </p:txBody>
      </p:sp>
      <p:sp>
        <p:nvSpPr>
          <p:cNvPr id="4" name="Date Placeholder 3"/>
          <p:cNvSpPr>
            <a:spLocks noGrp="1"/>
          </p:cNvSpPr>
          <p:nvPr>
            <p:ph type="dt" sz="half" idx="10"/>
          </p:nvPr>
        </p:nvSpPr>
        <p:spPr/>
        <p:txBody>
          <a:bodyPr/>
          <a:lstStyle/>
          <a:p>
            <a:fld id="{A6161457-CCE8-4AA5-922F-041759C4EBFD}" type="datetime1">
              <a:rPr lang="en-GB" noProof="0" smtClean="0"/>
              <a:pPr/>
              <a:t>19/09/2013</a:t>
            </a:fld>
            <a:endParaRPr lang="en-GB" noProof="0"/>
          </a:p>
        </p:txBody>
      </p:sp>
      <p:sp>
        <p:nvSpPr>
          <p:cNvPr id="5" name="Footer Placeholder 4"/>
          <p:cNvSpPr>
            <a:spLocks noGrp="1"/>
          </p:cNvSpPr>
          <p:nvPr>
            <p:ph type="ftr" sz="quarter" idx="11"/>
          </p:nvPr>
        </p:nvSpPr>
        <p:spPr/>
        <p:txBody>
          <a:bodyPr/>
          <a:lstStyle/>
          <a:p>
            <a:r>
              <a:rPr lang="en-GB" noProof="0" smtClean="0"/>
              <a:t>NHS | Presentation to [XXXX Company] | [Type Date]</a:t>
            </a:r>
            <a:endParaRPr lang="en-GB" noProof="0"/>
          </a:p>
        </p:txBody>
      </p:sp>
      <p:sp>
        <p:nvSpPr>
          <p:cNvPr id="6" name="Slide Number Placeholder 5"/>
          <p:cNvSpPr>
            <a:spLocks noGrp="1"/>
          </p:cNvSpPr>
          <p:nvPr>
            <p:ph type="sldNum" sz="quarter" idx="12"/>
          </p:nvPr>
        </p:nvSpPr>
        <p:spPr/>
        <p:txBody>
          <a:bodyPr/>
          <a:lstStyle/>
          <a:p>
            <a:fld id="{23134A5E-8B9A-4F1B-8A1C-D54727A06F98}" type="slidenum">
              <a:rPr lang="en-GB" noProof="0" smtClean="0"/>
              <a:pPr/>
              <a:t>‹#›</a:t>
            </a:fld>
            <a:endParaRPr lang="en-GB" noProof="0"/>
          </a:p>
        </p:txBody>
      </p:sp>
      <p:sp>
        <p:nvSpPr>
          <p:cNvPr id="8" name="Chart Placeholder 7"/>
          <p:cNvSpPr>
            <a:spLocks noGrp="1"/>
          </p:cNvSpPr>
          <p:nvPr>
            <p:ph type="chart" sz="quarter" idx="13"/>
          </p:nvPr>
        </p:nvSpPr>
        <p:spPr>
          <a:xfrm>
            <a:off x="179512" y="2385060"/>
            <a:ext cx="8616827" cy="3710939"/>
          </a:xfrm>
        </p:spPr>
        <p:txBody>
          <a:bodyPr/>
          <a:lstStyle/>
          <a:p>
            <a:r>
              <a:rPr lang="en-US" smtClean="0"/>
              <a:t>Click icon to add chart</a:t>
            </a:r>
            <a:endParaRPr lang="en-GB"/>
          </a:p>
        </p:txBody>
      </p:sp>
      <p:sp>
        <p:nvSpPr>
          <p:cNvPr id="10" name="Text Placeholder 9"/>
          <p:cNvSpPr>
            <a:spLocks noGrp="1"/>
          </p:cNvSpPr>
          <p:nvPr>
            <p:ph type="body" sz="quarter" idx="14" hasCustomPrompt="1"/>
          </p:nvPr>
        </p:nvSpPr>
        <p:spPr>
          <a:xfrm>
            <a:off x="358775" y="5849937"/>
            <a:ext cx="8426450" cy="246062"/>
          </a:xfrm>
        </p:spPr>
        <p:txBody>
          <a:bodyPr anchor="b" anchorCtr="0"/>
          <a:lstStyle>
            <a:lvl1pPr indent="0" algn="r">
              <a:lnSpc>
                <a:spcPct val="100000"/>
              </a:lnSpc>
              <a:buFontTx/>
              <a:buNone/>
              <a:defRPr sz="1200">
                <a:solidFill>
                  <a:schemeClr val="tx2"/>
                </a:solidFill>
              </a:defRPr>
            </a:lvl1pPr>
            <a:lvl2pPr indent="0" algn="r">
              <a:lnSpc>
                <a:spcPct val="100000"/>
              </a:lnSpc>
              <a:buFontTx/>
              <a:buNone/>
              <a:defRPr sz="1200"/>
            </a:lvl2pPr>
            <a:lvl3pPr indent="0" algn="r">
              <a:lnSpc>
                <a:spcPct val="100000"/>
              </a:lnSpc>
              <a:buFontTx/>
              <a:buNone/>
              <a:defRPr sz="1200"/>
            </a:lvl3pPr>
            <a:lvl4pPr indent="0" algn="r">
              <a:lnSpc>
                <a:spcPct val="100000"/>
              </a:lnSpc>
              <a:buFontTx/>
              <a:buNone/>
              <a:defRPr sz="1200"/>
            </a:lvl4pPr>
            <a:lvl5pPr indent="0" algn="r">
              <a:lnSpc>
                <a:spcPct val="100000"/>
              </a:lnSpc>
              <a:buFontTx/>
              <a:buNone/>
              <a:defRPr sz="1200"/>
            </a:lvl5pPr>
          </a:lstStyle>
          <a:p>
            <a:pPr lvl="0"/>
            <a:r>
              <a:rPr lang="en-US" dirty="0" smtClean="0"/>
              <a:t>Click to add source/notes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fld id="{4F16EB59-2020-4CAB-A456-F3D6895F2D24}" type="datetime1">
              <a:rPr lang="en-GB" noProof="0" smtClean="0"/>
              <a:pPr/>
              <a:t>19/09/2013</a:t>
            </a:fld>
            <a:endParaRPr lang="en-GB" noProof="0"/>
          </a:p>
        </p:txBody>
      </p:sp>
      <p:sp>
        <p:nvSpPr>
          <p:cNvPr id="4" name="Footer Placeholder 3"/>
          <p:cNvSpPr>
            <a:spLocks noGrp="1"/>
          </p:cNvSpPr>
          <p:nvPr>
            <p:ph type="ftr" sz="quarter" idx="11"/>
          </p:nvPr>
        </p:nvSpPr>
        <p:spPr/>
        <p:txBody>
          <a:bodyPr/>
          <a:lstStyle/>
          <a:p>
            <a:r>
              <a:rPr lang="en-GB" noProof="0" smtClean="0"/>
              <a:t>NHS | Presentation to [XXXX Company] | [Type Date]</a:t>
            </a:r>
            <a:endParaRPr lang="en-GB" noProof="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a:t>
            </a:fld>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52546-5CA5-40B0-8284-9ABC1E76E622}" type="datetime1">
              <a:rPr lang="en-GB" noProof="0" smtClean="0"/>
              <a:pPr/>
              <a:t>19/09/2013</a:t>
            </a:fld>
            <a:endParaRPr lang="en-GB" noProof="0"/>
          </a:p>
        </p:txBody>
      </p:sp>
      <p:sp>
        <p:nvSpPr>
          <p:cNvPr id="3" name="Footer Placeholder 2"/>
          <p:cNvSpPr>
            <a:spLocks noGrp="1"/>
          </p:cNvSpPr>
          <p:nvPr>
            <p:ph type="ftr" sz="quarter" idx="11"/>
          </p:nvPr>
        </p:nvSpPr>
        <p:spPr/>
        <p:txBody>
          <a:bodyPr/>
          <a:lstStyle/>
          <a:p>
            <a:r>
              <a:rPr lang="en-GB" noProof="0" smtClean="0"/>
              <a:t>NHS | Presentation to [XXXX Company] | [Type Date]</a:t>
            </a:r>
            <a:endParaRPr lang="en-GB" noProof="0"/>
          </a:p>
        </p:txBody>
      </p:sp>
      <p:sp>
        <p:nvSpPr>
          <p:cNvPr id="4" name="Slide Number Placeholder 3"/>
          <p:cNvSpPr>
            <a:spLocks noGrp="1"/>
          </p:cNvSpPr>
          <p:nvPr>
            <p:ph type="sldNum" sz="quarter" idx="12"/>
          </p:nvPr>
        </p:nvSpPr>
        <p:spPr/>
        <p:txBody>
          <a:bodyPr/>
          <a:lstStyle/>
          <a:p>
            <a:fld id="{23134A5E-8B9A-4F1B-8A1C-D54727A06F98}" type="slidenum">
              <a:rPr lang="en-GB" noProof="0" smtClean="0"/>
              <a:pPr/>
              <a:t>‹#›</a:t>
            </a:fld>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775" y="1386000"/>
            <a:ext cx="8426449" cy="565200"/>
          </a:xfrm>
          <a:prstGeom prst="rect">
            <a:avLst/>
          </a:prstGeom>
          <a:solidFill>
            <a:schemeClr val="accent1"/>
          </a:solidFill>
        </p:spPr>
        <p:txBody>
          <a:bodyPr vert="horz" lIns="21600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358775" y="2052001"/>
            <a:ext cx="7002463" cy="3780000"/>
          </a:xfrm>
          <a:prstGeom prst="rect">
            <a:avLst/>
          </a:prstGeom>
        </p:spPr>
        <p:txBody>
          <a:bodyPr vert="horz" lIns="0" tIns="0" rIns="0" bIns="0" rtlCol="0" anchor="t" anchorCtr="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2"/>
          </p:nvPr>
        </p:nvSpPr>
        <p:spPr>
          <a:xfrm>
            <a:off x="7895615" y="6309700"/>
            <a:ext cx="900000" cy="180000"/>
          </a:xfrm>
          <a:prstGeom prst="rect">
            <a:avLst/>
          </a:prstGeom>
        </p:spPr>
        <p:txBody>
          <a:bodyPr vert="horz" lIns="0" tIns="0" rIns="0" bIns="0" rtlCol="0" anchor="b" anchorCtr="0">
            <a:noAutofit/>
          </a:bodyPr>
          <a:lstStyle>
            <a:lvl1pPr algn="r">
              <a:defRPr sz="1200">
                <a:solidFill>
                  <a:schemeClr val="bg1"/>
                </a:solidFill>
                <a:latin typeface="Arial" pitchFamily="34" charset="0"/>
                <a:cs typeface="Arial" pitchFamily="34" charset="0"/>
              </a:defRPr>
            </a:lvl1pPr>
          </a:lstStyle>
          <a:p>
            <a:fld id="{DC62DB09-638E-4B69-BE58-0471AE84ECD1}" type="datetime1">
              <a:rPr lang="en-GB" noProof="0" smtClean="0"/>
              <a:pPr/>
              <a:t>19/09/2013</a:t>
            </a:fld>
            <a:endParaRPr lang="en-GB" noProof="0"/>
          </a:p>
        </p:txBody>
      </p:sp>
      <p:sp>
        <p:nvSpPr>
          <p:cNvPr id="5" name="Footer Placeholder 4"/>
          <p:cNvSpPr>
            <a:spLocks noGrp="1"/>
          </p:cNvSpPr>
          <p:nvPr>
            <p:ph type="ftr" sz="quarter" idx="3"/>
          </p:nvPr>
        </p:nvSpPr>
        <p:spPr>
          <a:xfrm>
            <a:off x="655199" y="6309700"/>
            <a:ext cx="7240415" cy="180000"/>
          </a:xfrm>
          <a:prstGeom prst="rect">
            <a:avLst/>
          </a:prstGeom>
        </p:spPr>
        <p:txBody>
          <a:bodyPr vert="horz" lIns="0" tIns="0" rIns="0" bIns="0" rtlCol="0" anchor="b" anchorCtr="0">
            <a:noAutofit/>
          </a:bodyPr>
          <a:lstStyle>
            <a:lvl1pPr algn="l">
              <a:defRPr sz="1200">
                <a:solidFill>
                  <a:schemeClr val="tx1"/>
                </a:solidFill>
                <a:latin typeface="Arial" pitchFamily="34" charset="0"/>
                <a:cs typeface="Arial" pitchFamily="34" charset="0"/>
              </a:defRPr>
            </a:lvl1pPr>
          </a:lstStyle>
          <a:p>
            <a:r>
              <a:rPr lang="en-GB" noProof="0" smtClean="0"/>
              <a:t>NHS | Presentation to [XXXX Company] | [Type Date]</a:t>
            </a:r>
            <a:endParaRPr lang="en-GB" noProof="0"/>
          </a:p>
        </p:txBody>
      </p:sp>
      <p:sp>
        <p:nvSpPr>
          <p:cNvPr id="6" name="Slide Number Placeholder 5"/>
          <p:cNvSpPr>
            <a:spLocks noGrp="1"/>
          </p:cNvSpPr>
          <p:nvPr>
            <p:ph type="sldNum" sz="quarter" idx="4"/>
          </p:nvPr>
        </p:nvSpPr>
        <p:spPr>
          <a:xfrm>
            <a:off x="237600" y="6309700"/>
            <a:ext cx="301175" cy="180000"/>
          </a:xfrm>
          <a:prstGeom prst="rect">
            <a:avLst/>
          </a:prstGeom>
        </p:spPr>
        <p:txBody>
          <a:bodyPr vert="horz" lIns="0" tIns="0" rIns="0" bIns="0" rtlCol="0" anchor="b" anchorCtr="0">
            <a:noAutofit/>
          </a:bodyPr>
          <a:lstStyle>
            <a:lvl1pPr algn="r">
              <a:defRPr sz="1200" b="1">
                <a:solidFill>
                  <a:schemeClr val="tx1"/>
                </a:solidFill>
                <a:latin typeface="Arial" pitchFamily="34" charset="0"/>
                <a:cs typeface="Arial" pitchFamily="34" charset="0"/>
              </a:defRPr>
            </a:lvl1pPr>
          </a:lstStyle>
          <a:p>
            <a:fld id="{23134A5E-8B9A-4F1B-8A1C-D54727A06F98}" type="slidenum">
              <a:rPr lang="en-GB" noProof="0" smtClean="0"/>
              <a:pPr/>
              <a:t>‹#›</a:t>
            </a:fld>
            <a:endParaRPr lang="en-GB" noProof="0"/>
          </a:p>
        </p:txBody>
      </p:sp>
      <p:pic>
        <p:nvPicPr>
          <p:cNvPr id="8" name="Picture 7" descr="J:\NHS CB\Communication\Branding\Logos\NHS England\NHS England col.jp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7817715" y="488113"/>
            <a:ext cx="977900" cy="609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7" r:id="rId5"/>
    <p:sldLayoutId id="2147483654" r:id="rId6"/>
    <p:sldLayoutId id="2147483655" r:id="rId7"/>
  </p:sldLayoutIdLst>
  <p:hf hdr="0" dt="0"/>
  <p:txStyles>
    <p:titleStyle>
      <a:lvl1pPr algn="l" defTabSz="914400" rtl="0" eaLnBrk="1" latinLnBrk="0" hangingPunct="1">
        <a:spcBef>
          <a:spcPct val="0"/>
        </a:spcBef>
        <a:buNone/>
        <a:defRPr sz="3400" kern="1200">
          <a:solidFill>
            <a:schemeClr val="bg1"/>
          </a:solidFill>
          <a:latin typeface="Arial" pitchFamily="34" charset="0"/>
          <a:ea typeface="+mj-ea"/>
          <a:cs typeface="Arial" pitchFamily="34" charset="0"/>
        </a:defRPr>
      </a:lvl1pPr>
    </p:titleStyle>
    <p:bodyStyle>
      <a:lvl1pPr marL="216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1pPr>
      <a:lvl2pPr marL="432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2pPr>
      <a:lvl3pPr marL="648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3pPr>
      <a:lvl4pPr marL="864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4pPr>
      <a:lvl5pPr marL="1080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http://www.gov.uk/government/policy-advisory-groups/national-inclusion-health-board" TargetMode="External"/><Relationship Id="rId3" Type="http://schemas.openxmlformats.org/officeDocument/2006/relationships/hyperlink" Target="http://www.rcn.org.uk/" TargetMode="External"/><Relationship Id="rId7" Type="http://schemas.openxmlformats.org/officeDocument/2006/relationships/hyperlink" Target="http://www.refugeecouncil.org.uk/"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www.fph.org.uk/" TargetMode="External"/><Relationship Id="rId5" Type="http://schemas.openxmlformats.org/officeDocument/2006/relationships/hyperlink" Target="http://www.equalityhumanrights.com/" TargetMode="External"/><Relationship Id="rId4" Type="http://schemas.openxmlformats.org/officeDocument/2006/relationships/hyperlink" Target="http://www.lho.org.uk/"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mailto:permjeet.dhoot@nhs.ne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Sanctuary Seekers and Healthcare Conference</a:t>
            </a:r>
            <a:endParaRPr lang="en-GB" dirty="0"/>
          </a:p>
        </p:txBody>
      </p:sp>
      <p:sp>
        <p:nvSpPr>
          <p:cNvPr id="8" name="Subtitle 7"/>
          <p:cNvSpPr>
            <a:spLocks noGrp="1"/>
          </p:cNvSpPr>
          <p:nvPr>
            <p:ph type="subTitle" idx="1"/>
          </p:nvPr>
        </p:nvSpPr>
        <p:spPr/>
        <p:txBody>
          <a:bodyPr/>
          <a:lstStyle/>
          <a:p>
            <a:r>
              <a:rPr lang="en-GB" dirty="0" smtClean="0"/>
              <a:t> </a:t>
            </a:r>
          </a:p>
          <a:p>
            <a:endParaRPr lang="en-GB" dirty="0"/>
          </a:p>
        </p:txBody>
      </p:sp>
      <p:sp>
        <p:nvSpPr>
          <p:cNvPr id="18" name="Text Placeholder 17"/>
          <p:cNvSpPr>
            <a:spLocks noGrp="1"/>
          </p:cNvSpPr>
          <p:nvPr>
            <p:ph type="body" sz="quarter" idx="13"/>
          </p:nvPr>
        </p:nvSpPr>
        <p:spPr>
          <a:xfrm>
            <a:off x="358775" y="5428343"/>
            <a:ext cx="2736850" cy="1061358"/>
          </a:xfrm>
        </p:spPr>
        <p:txBody>
          <a:bodyPr/>
          <a:lstStyle/>
          <a:p>
            <a:r>
              <a:rPr lang="en-GB" dirty="0" smtClean="0"/>
              <a:t>Permjeet </a:t>
            </a:r>
            <a:r>
              <a:rPr lang="en-GB" dirty="0" err="1" smtClean="0"/>
              <a:t>Dhoot</a:t>
            </a:r>
            <a:r>
              <a:rPr lang="en-GB" dirty="0" smtClean="0"/>
              <a:t> </a:t>
            </a:r>
          </a:p>
          <a:p>
            <a:r>
              <a:rPr lang="en-GB" dirty="0" smtClean="0"/>
              <a:t>Equality &amp; Health Inequalities Team</a:t>
            </a:r>
          </a:p>
          <a:p>
            <a:r>
              <a:rPr lang="en-GB" dirty="0" smtClean="0"/>
              <a:t>NHS England ( Sept. 2013)</a:t>
            </a:r>
            <a:endParaRPr lang="en-GB" dirty="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Maternal Health – a specific mention</a:t>
            </a:r>
            <a:r>
              <a:rPr lang="en-GB" dirty="0" smtClean="0"/>
              <a:t/>
            </a:r>
            <a:br>
              <a:rPr lang="en-GB" dirty="0" smtClean="0"/>
            </a:br>
            <a:r>
              <a:rPr lang="en-GB" dirty="0"/>
              <a:t/>
            </a:r>
            <a:br>
              <a:rPr lang="en-GB" dirty="0"/>
            </a:br>
            <a:endParaRPr lang="en-GB" dirty="0"/>
          </a:p>
        </p:txBody>
      </p:sp>
      <p:sp>
        <p:nvSpPr>
          <p:cNvPr id="3" name="Footer Placeholder 2"/>
          <p:cNvSpPr>
            <a:spLocks noGrp="1"/>
          </p:cNvSpPr>
          <p:nvPr>
            <p:ph type="ftr" sz="quarter" idx="11"/>
          </p:nvPr>
        </p:nvSpPr>
        <p:spPr/>
        <p:txBody>
          <a:bodyPr/>
          <a:lstStyle/>
          <a:p>
            <a:endParaRPr lang="en-GB" noProof="0" dirty="0"/>
          </a:p>
        </p:txBody>
      </p:sp>
      <p:sp>
        <p:nvSpPr>
          <p:cNvPr id="4" name="Slide Number Placeholder 3"/>
          <p:cNvSpPr>
            <a:spLocks noGrp="1"/>
          </p:cNvSpPr>
          <p:nvPr>
            <p:ph type="sldNum" sz="quarter" idx="12"/>
          </p:nvPr>
        </p:nvSpPr>
        <p:spPr/>
        <p:txBody>
          <a:bodyPr/>
          <a:lstStyle/>
          <a:p>
            <a:fld id="{23134A5E-8B9A-4F1B-8A1C-D54727A06F98}" type="slidenum">
              <a:rPr lang="en-GB" noProof="0" smtClean="0"/>
              <a:pPr/>
              <a:t>10</a:t>
            </a:fld>
            <a:endParaRPr lang="en-GB" noProof="0"/>
          </a:p>
        </p:txBody>
      </p:sp>
      <p:sp>
        <p:nvSpPr>
          <p:cNvPr id="5" name="Rectangle 4"/>
          <p:cNvSpPr/>
          <p:nvPr/>
        </p:nvSpPr>
        <p:spPr>
          <a:xfrm>
            <a:off x="358776" y="2403566"/>
            <a:ext cx="7975328" cy="4616648"/>
          </a:xfrm>
          <a:prstGeom prst="rect">
            <a:avLst/>
          </a:prstGeom>
        </p:spPr>
        <p:txBody>
          <a:bodyPr wrap="square">
            <a:spAutoFit/>
          </a:bodyPr>
          <a:lstStyle/>
          <a:p>
            <a:r>
              <a:rPr lang="en-GB" sz="1600" dirty="0" smtClean="0"/>
              <a:t>Maternity </a:t>
            </a:r>
            <a:r>
              <a:rPr lang="en-GB" sz="1600" dirty="0" smtClean="0"/>
              <a:t>treatment (current DH </a:t>
            </a:r>
            <a:r>
              <a:rPr lang="en-GB" sz="1600" dirty="0"/>
              <a:t>Regulations, October,2012)</a:t>
            </a:r>
          </a:p>
          <a:p>
            <a:r>
              <a:rPr lang="en-GB" sz="1600" dirty="0"/>
              <a:t>4.7 Due to the severe health risks associated with conditions such as </a:t>
            </a:r>
            <a:r>
              <a:rPr lang="en-GB" sz="1600" dirty="0" err="1"/>
              <a:t>eclampsia</a:t>
            </a:r>
            <a:r>
              <a:rPr lang="en-GB" sz="1600" dirty="0"/>
              <a:t> and preeclampsia, and in order to protect the lives of both mother and unborn baby, all maternity services, including routine antenatal treatment, must be treated as being immediately necessary. No woman must ever be denied, or have delayed, maternity services due to charging </a:t>
            </a:r>
            <a:r>
              <a:rPr lang="en-GB" sz="1600" dirty="0" smtClean="0"/>
              <a:t>issues.</a:t>
            </a:r>
          </a:p>
          <a:p>
            <a:endParaRPr lang="en-GB" sz="1600" dirty="0"/>
          </a:p>
          <a:p>
            <a:r>
              <a:rPr lang="en-GB" sz="1600" dirty="0" smtClean="0"/>
              <a:t>Although </a:t>
            </a:r>
            <a:r>
              <a:rPr lang="en-GB" sz="1600" dirty="0"/>
              <a:t>she should be informed if charges apply to her treatment, in</a:t>
            </a:r>
          </a:p>
          <a:p>
            <a:r>
              <a:rPr lang="en-GB" sz="1600" dirty="0"/>
              <a:t>doing so, she should not be discouraged from receiving the remainder of her </a:t>
            </a:r>
            <a:r>
              <a:rPr lang="en-GB" sz="1600" dirty="0" smtClean="0"/>
              <a:t>maternity treatment</a:t>
            </a:r>
            <a:r>
              <a:rPr lang="en-GB" sz="1600" dirty="0"/>
              <a:t>. </a:t>
            </a:r>
            <a:r>
              <a:rPr lang="en-GB" sz="1600" dirty="0" smtClean="0"/>
              <a:t>Overseas visitor </a:t>
            </a:r>
            <a:r>
              <a:rPr lang="en-GB" sz="1600" dirty="0"/>
              <a:t>m</a:t>
            </a:r>
            <a:r>
              <a:rPr lang="en-GB" sz="1600" dirty="0" smtClean="0"/>
              <a:t>anagers </a:t>
            </a:r>
            <a:r>
              <a:rPr lang="en-GB" sz="1600" dirty="0"/>
              <a:t>and clinicians should be especially careful to inform pregnant </a:t>
            </a:r>
            <a:r>
              <a:rPr lang="en-GB" sz="1600" dirty="0" smtClean="0"/>
              <a:t>patients that </a:t>
            </a:r>
            <a:r>
              <a:rPr lang="en-GB" sz="1600" dirty="0"/>
              <a:t>further maternity care will not be withheld, regardless of their ability to </a:t>
            </a:r>
            <a:r>
              <a:rPr lang="en-GB" sz="1600" dirty="0" smtClean="0"/>
              <a:t>pay.</a:t>
            </a:r>
          </a:p>
          <a:p>
            <a:endParaRPr lang="en-GB" sz="1200" dirty="0" smtClean="0"/>
          </a:p>
          <a:p>
            <a:r>
              <a:rPr lang="en-GB" sz="1200" dirty="0" smtClean="0"/>
              <a:t>GUIDANCE </a:t>
            </a:r>
            <a:r>
              <a:rPr lang="en-GB" sz="1200" dirty="0"/>
              <a:t>ON IMPLEMENTING THE OVERSEAS VISITORS HOSPITAL CHARGING</a:t>
            </a:r>
          </a:p>
          <a:p>
            <a:r>
              <a:rPr lang="en-GB" sz="1200" dirty="0"/>
              <a:t>REGULATIONS</a:t>
            </a:r>
          </a:p>
          <a:p>
            <a:r>
              <a:rPr lang="en-GB" sz="1200" dirty="0"/>
              <a:t>(Department of Health, October 2012)</a:t>
            </a:r>
          </a:p>
          <a:p>
            <a:endParaRPr lang="en-GB" dirty="0"/>
          </a:p>
          <a:p>
            <a:endParaRPr lang="en-GB" dirty="0"/>
          </a:p>
          <a:p>
            <a:endParaRPr lang="en-GB" dirty="0"/>
          </a:p>
        </p:txBody>
      </p:sp>
    </p:spTree>
    <p:extLst>
      <p:ext uri="{BB962C8B-B14F-4D97-AF65-F5344CB8AC3E}">
        <p14:creationId xmlns:p14="http://schemas.microsoft.com/office/powerpoint/2010/main" val="3695215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Maternal Health </a:t>
            </a:r>
            <a:r>
              <a:rPr lang="en-GB" sz="2400" dirty="0" smtClean="0"/>
              <a:t>evidence</a:t>
            </a:r>
            <a:endParaRPr lang="en-GB" sz="2400" dirty="0"/>
          </a:p>
        </p:txBody>
      </p:sp>
      <p:sp>
        <p:nvSpPr>
          <p:cNvPr id="4" name="Slide Number Placeholder 3"/>
          <p:cNvSpPr>
            <a:spLocks noGrp="1"/>
          </p:cNvSpPr>
          <p:nvPr>
            <p:ph type="sldNum" sz="quarter" idx="12"/>
          </p:nvPr>
        </p:nvSpPr>
        <p:spPr/>
        <p:txBody>
          <a:bodyPr/>
          <a:lstStyle/>
          <a:p>
            <a:fld id="{23134A5E-8B9A-4F1B-8A1C-D54727A06F98}" type="slidenum">
              <a:rPr lang="en-GB" noProof="0" smtClean="0"/>
              <a:pPr/>
              <a:t>11</a:t>
            </a:fld>
            <a:endParaRPr lang="en-GB" noProof="0"/>
          </a:p>
        </p:txBody>
      </p:sp>
      <p:sp>
        <p:nvSpPr>
          <p:cNvPr id="5" name="Rectangle 4"/>
          <p:cNvSpPr/>
          <p:nvPr/>
        </p:nvSpPr>
        <p:spPr>
          <a:xfrm>
            <a:off x="358775" y="2338252"/>
            <a:ext cx="8162542" cy="3016210"/>
          </a:xfrm>
          <a:prstGeom prst="rect">
            <a:avLst/>
          </a:prstGeom>
        </p:spPr>
        <p:txBody>
          <a:bodyPr wrap="square">
            <a:spAutoFit/>
          </a:bodyPr>
          <a:lstStyle/>
          <a:p>
            <a:r>
              <a:rPr lang="en-GB" sz="1600" dirty="0" smtClean="0"/>
              <a:t>However, health inequalities exist. </a:t>
            </a:r>
          </a:p>
          <a:p>
            <a:endParaRPr lang="en-GB" sz="1600" dirty="0" smtClean="0"/>
          </a:p>
          <a:p>
            <a:r>
              <a:rPr lang="en-GB" sz="1600" dirty="0" smtClean="0"/>
              <a:t>The </a:t>
            </a:r>
            <a:r>
              <a:rPr lang="en-GB" sz="1600" dirty="0"/>
              <a:t>Confidential Enquiry into Maternal Deaths (2003–2005) found that Black African mothers, most of whom were recent migrants (including asylum seekers and those with unclear immigration status), were more than</a:t>
            </a:r>
          </a:p>
          <a:p>
            <a:r>
              <a:rPr lang="en-GB" sz="1600" dirty="0"/>
              <a:t>five times more likely to die than white </a:t>
            </a:r>
            <a:r>
              <a:rPr lang="en-GB" sz="1600" dirty="0" smtClean="0"/>
              <a:t>mothers</a:t>
            </a:r>
          </a:p>
          <a:p>
            <a:endParaRPr lang="en-GB" sz="1600" dirty="0"/>
          </a:p>
          <a:p>
            <a:r>
              <a:rPr lang="en-GB" sz="1600" dirty="0" smtClean="0"/>
              <a:t>Late </a:t>
            </a:r>
            <a:r>
              <a:rPr lang="en-GB" sz="1600" dirty="0"/>
              <a:t>booking for, or no access to, antenatal care and a lack</a:t>
            </a:r>
          </a:p>
          <a:p>
            <a:r>
              <a:rPr lang="en-GB" sz="1600" dirty="0"/>
              <a:t>of access to translation services were some of the factors associated with mortality (Lewis, 2007</a:t>
            </a:r>
            <a:r>
              <a:rPr lang="en-GB" sz="1600" dirty="0" smtClean="0"/>
              <a:t>).</a:t>
            </a:r>
          </a:p>
          <a:p>
            <a:endParaRPr lang="en-GB" dirty="0" smtClean="0"/>
          </a:p>
          <a:p>
            <a:r>
              <a:rPr lang="en-GB" sz="1200" dirty="0" smtClean="0"/>
              <a:t>( Race Equality Foundation, Health Briefing 2010 )</a:t>
            </a:r>
            <a:endParaRPr lang="en-GB" sz="1200" dirty="0"/>
          </a:p>
        </p:txBody>
      </p:sp>
    </p:spTree>
    <p:extLst>
      <p:ext uri="{BB962C8B-B14F-4D97-AF65-F5344CB8AC3E}">
        <p14:creationId xmlns:p14="http://schemas.microsoft.com/office/powerpoint/2010/main" val="2034298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Maternal health </a:t>
            </a:r>
            <a:r>
              <a:rPr lang="en-GB" sz="2800" dirty="0" smtClean="0"/>
              <a:t>evidence</a:t>
            </a:r>
            <a:endParaRPr lang="en-GB" sz="2800" dirty="0"/>
          </a:p>
        </p:txBody>
      </p:sp>
      <p:sp>
        <p:nvSpPr>
          <p:cNvPr id="3" name="Footer Placeholder 2"/>
          <p:cNvSpPr>
            <a:spLocks noGrp="1"/>
          </p:cNvSpPr>
          <p:nvPr>
            <p:ph type="ftr" sz="quarter" idx="11"/>
          </p:nvPr>
        </p:nvSpPr>
        <p:spPr/>
        <p:txBody>
          <a:bodyPr/>
          <a:lstStyle/>
          <a:p>
            <a:endParaRPr lang="en-GB" noProof="0" dirty="0"/>
          </a:p>
        </p:txBody>
      </p:sp>
      <p:sp>
        <p:nvSpPr>
          <p:cNvPr id="4" name="Slide Number Placeholder 3"/>
          <p:cNvSpPr>
            <a:spLocks noGrp="1"/>
          </p:cNvSpPr>
          <p:nvPr>
            <p:ph type="sldNum" sz="quarter" idx="12"/>
          </p:nvPr>
        </p:nvSpPr>
        <p:spPr/>
        <p:txBody>
          <a:bodyPr/>
          <a:lstStyle/>
          <a:p>
            <a:fld id="{23134A5E-8B9A-4F1B-8A1C-D54727A06F98}" type="slidenum">
              <a:rPr lang="en-GB" noProof="0" smtClean="0"/>
              <a:pPr/>
              <a:t>12</a:t>
            </a:fld>
            <a:endParaRPr lang="en-GB" noProof="0"/>
          </a:p>
        </p:txBody>
      </p:sp>
      <p:sp>
        <p:nvSpPr>
          <p:cNvPr id="5" name="Rectangle 4"/>
          <p:cNvSpPr/>
          <p:nvPr/>
        </p:nvSpPr>
        <p:spPr>
          <a:xfrm>
            <a:off x="538775" y="2338251"/>
            <a:ext cx="6959305" cy="5386090"/>
          </a:xfrm>
          <a:prstGeom prst="rect">
            <a:avLst/>
          </a:prstGeom>
        </p:spPr>
        <p:txBody>
          <a:bodyPr wrap="square">
            <a:spAutoFit/>
          </a:bodyPr>
          <a:lstStyle/>
          <a:p>
            <a:r>
              <a:rPr lang="en-GB" sz="1600" dirty="0" smtClean="0"/>
              <a:t>Studies </a:t>
            </a:r>
            <a:r>
              <a:rPr lang="en-GB" sz="1600" dirty="0"/>
              <a:t>have shown </a:t>
            </a:r>
            <a:r>
              <a:rPr lang="en-GB" sz="1600" dirty="0" smtClean="0"/>
              <a:t>poor antenatal </a:t>
            </a:r>
            <a:r>
              <a:rPr lang="en-GB" sz="1600" dirty="0"/>
              <a:t>care and pregnancy </a:t>
            </a:r>
            <a:r>
              <a:rPr lang="en-GB" sz="1600" dirty="0" smtClean="0"/>
              <a:t>outcomes amongst </a:t>
            </a:r>
            <a:r>
              <a:rPr lang="en-GB" sz="1600" dirty="0"/>
              <a:t>refugees and asylum </a:t>
            </a:r>
            <a:r>
              <a:rPr lang="en-GB" sz="1600" dirty="0" smtClean="0"/>
              <a:t>seekers.</a:t>
            </a:r>
            <a:endParaRPr lang="en-GB" sz="1600" dirty="0"/>
          </a:p>
          <a:p>
            <a:endParaRPr lang="en-GB" sz="1600" dirty="0" smtClean="0"/>
          </a:p>
          <a:p>
            <a:r>
              <a:rPr lang="en-GB" sz="1600" dirty="0" smtClean="0"/>
              <a:t>Asylum seeking</a:t>
            </a:r>
            <a:r>
              <a:rPr lang="en-GB" sz="1600" dirty="0"/>
              <a:t>, pregnant women are seven times </a:t>
            </a:r>
            <a:r>
              <a:rPr lang="en-GB" sz="1600" dirty="0" smtClean="0"/>
              <a:t>more likely </a:t>
            </a:r>
            <a:r>
              <a:rPr lang="en-GB" sz="1600" dirty="0"/>
              <a:t>to develop complications during </a:t>
            </a:r>
            <a:r>
              <a:rPr lang="en-GB" sz="1600" dirty="0" smtClean="0"/>
              <a:t>childbirth and </a:t>
            </a:r>
            <a:r>
              <a:rPr lang="en-GB" sz="1600" dirty="0"/>
              <a:t>three times more likely to die than </a:t>
            </a:r>
            <a:r>
              <a:rPr lang="en-GB" sz="1600" dirty="0" smtClean="0"/>
              <a:t>the general population.</a:t>
            </a:r>
          </a:p>
          <a:p>
            <a:endParaRPr lang="en-GB" sz="1400" dirty="0"/>
          </a:p>
          <a:p>
            <a:r>
              <a:rPr lang="en-GB" sz="1400" dirty="0" smtClean="0"/>
              <a:t>(Best practice will be discussed during the day by lead facilitators and providers)</a:t>
            </a:r>
          </a:p>
          <a:p>
            <a:endParaRPr lang="en-GB" sz="2000" dirty="0"/>
          </a:p>
          <a:p>
            <a:endParaRPr lang="en-GB" sz="2000" dirty="0" smtClean="0"/>
          </a:p>
          <a:p>
            <a:endParaRPr lang="en-GB" sz="2400" dirty="0"/>
          </a:p>
          <a:p>
            <a:r>
              <a:rPr lang="en-GB" sz="1400" dirty="0"/>
              <a:t>Health Needs of Asylum Seekers Briefing Statement, </a:t>
            </a:r>
            <a:r>
              <a:rPr lang="en-GB" sz="1400" dirty="0" smtClean="0"/>
              <a:t>Faculty of Public Health, </a:t>
            </a:r>
            <a:r>
              <a:rPr lang="en-GB" sz="1400" dirty="0"/>
              <a:t>2008</a:t>
            </a:r>
          </a:p>
          <a:p>
            <a:endParaRPr lang="en-GB" sz="1600" dirty="0" smtClean="0"/>
          </a:p>
          <a:p>
            <a:endParaRPr lang="en-GB" sz="2400" dirty="0"/>
          </a:p>
          <a:p>
            <a:endParaRPr lang="en-GB" sz="2400" dirty="0"/>
          </a:p>
          <a:p>
            <a:endParaRPr lang="en-GB" sz="2400" dirty="0"/>
          </a:p>
          <a:p>
            <a:endParaRPr lang="en-GB" dirty="0"/>
          </a:p>
          <a:p>
            <a:endParaRPr lang="en-GB" dirty="0" smtClean="0"/>
          </a:p>
          <a:p>
            <a:endParaRPr lang="en-GB" dirty="0"/>
          </a:p>
        </p:txBody>
      </p:sp>
    </p:spTree>
    <p:extLst>
      <p:ext uri="{BB962C8B-B14F-4D97-AF65-F5344CB8AC3E}">
        <p14:creationId xmlns:p14="http://schemas.microsoft.com/office/powerpoint/2010/main" val="2274850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Mental Health</a:t>
            </a:r>
            <a:endParaRPr lang="en-GB" sz="2800" dirty="0"/>
          </a:p>
        </p:txBody>
      </p:sp>
      <p:sp>
        <p:nvSpPr>
          <p:cNvPr id="3" name="Content Placeholder 2"/>
          <p:cNvSpPr>
            <a:spLocks noGrp="1"/>
          </p:cNvSpPr>
          <p:nvPr>
            <p:ph idx="1"/>
          </p:nvPr>
        </p:nvSpPr>
        <p:spPr/>
        <p:txBody>
          <a:bodyPr/>
          <a:lstStyle/>
          <a:p>
            <a:r>
              <a:rPr lang="en-GB" sz="1600" dirty="0" smtClean="0"/>
              <a:t>“</a:t>
            </a:r>
            <a:r>
              <a:rPr lang="en-GB" sz="1600" dirty="0" smtClean="0"/>
              <a:t>I </a:t>
            </a:r>
            <a:r>
              <a:rPr lang="en-GB" sz="1600" dirty="0"/>
              <a:t>feel lonely and uncertain about the future. I am frightened of </a:t>
            </a:r>
            <a:r>
              <a:rPr lang="en-GB" sz="1600" dirty="0" smtClean="0"/>
              <a:t>being arrested </a:t>
            </a:r>
            <a:r>
              <a:rPr lang="en-GB" sz="1600" dirty="0"/>
              <a:t>and beaten. I have flashbacks to what happened to me </a:t>
            </a:r>
            <a:r>
              <a:rPr lang="en-GB" sz="1600" dirty="0" smtClean="0"/>
              <a:t>in my </a:t>
            </a:r>
            <a:r>
              <a:rPr lang="en-GB" sz="1600" dirty="0"/>
              <a:t>country. </a:t>
            </a:r>
          </a:p>
          <a:p>
            <a:r>
              <a:rPr lang="en-GB" sz="1600" dirty="0" smtClean="0"/>
              <a:t>I </a:t>
            </a:r>
            <a:r>
              <a:rPr lang="en-GB" sz="1600" dirty="0"/>
              <a:t>feel hopeless </a:t>
            </a:r>
            <a:r>
              <a:rPr lang="en-GB" sz="1600" dirty="0" smtClean="0"/>
              <a:t>and </a:t>
            </a:r>
            <a:r>
              <a:rPr lang="en-GB" sz="1600" dirty="0"/>
              <a:t>helpless. When I was at home I was </a:t>
            </a:r>
            <a:r>
              <a:rPr lang="en-GB" sz="1600" dirty="0" smtClean="0"/>
              <a:t>a happy person.”</a:t>
            </a:r>
            <a:endParaRPr lang="en-GB" sz="1600" dirty="0"/>
          </a:p>
          <a:p>
            <a:pPr marL="0" indent="0">
              <a:buNone/>
            </a:pPr>
            <a:endParaRPr lang="en-GB" sz="1600" dirty="0"/>
          </a:p>
          <a:p>
            <a:r>
              <a:rPr lang="en-GB" sz="1600" dirty="0" smtClean="0"/>
              <a:t>( 17-year-old girl from Ethiopia, Refugee Action, 2006:82</a:t>
            </a:r>
            <a:r>
              <a:rPr lang="en-GB" sz="1600" dirty="0"/>
              <a:t>) </a:t>
            </a:r>
            <a:endParaRPr lang="en-GB" sz="1600" dirty="0" smtClean="0"/>
          </a:p>
          <a:p>
            <a:endParaRPr lang="en-GB" sz="1600" dirty="0"/>
          </a:p>
          <a:p>
            <a:r>
              <a:rPr lang="en-GB" sz="1200" dirty="0" smtClean="0"/>
              <a:t>(</a:t>
            </a:r>
            <a:r>
              <a:rPr lang="en-GB" sz="1200" dirty="0"/>
              <a:t>Taken from </a:t>
            </a:r>
            <a:r>
              <a:rPr lang="en-GB" sz="1200" dirty="0" err="1"/>
              <a:t>P.Aspinal</a:t>
            </a:r>
            <a:r>
              <a:rPr lang="en-GB" sz="1200" dirty="0"/>
              <a:t> &amp; </a:t>
            </a:r>
            <a:r>
              <a:rPr lang="en-GB" sz="1200" dirty="0" err="1"/>
              <a:t>C.Watters</a:t>
            </a:r>
            <a:r>
              <a:rPr lang="en-GB" sz="1200" dirty="0"/>
              <a:t>, Research Paper for E&amp;HRC, University of Kent 2010)</a:t>
            </a:r>
          </a:p>
          <a:p>
            <a:endParaRPr lang="en-GB" sz="160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13</a:t>
            </a:fld>
            <a:endParaRPr lang="en-GB" noProof="0"/>
          </a:p>
        </p:txBody>
      </p:sp>
    </p:spTree>
    <p:extLst>
      <p:ext uri="{BB962C8B-B14F-4D97-AF65-F5344CB8AC3E}">
        <p14:creationId xmlns:p14="http://schemas.microsoft.com/office/powerpoint/2010/main" val="480092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036" y="1385999"/>
            <a:ext cx="8246449" cy="416675"/>
          </a:xfrm>
        </p:spPr>
        <p:txBody>
          <a:bodyPr/>
          <a:lstStyle/>
          <a:p>
            <a:r>
              <a:rPr lang="en-GB" sz="2000" dirty="0" smtClean="0"/>
              <a:t>Mental health </a:t>
            </a:r>
            <a:r>
              <a:rPr lang="en-GB" sz="2000" dirty="0" err="1" smtClean="0"/>
              <a:t>ctd</a:t>
            </a:r>
            <a:endParaRPr lang="en-GB" sz="2000" dirty="0"/>
          </a:p>
        </p:txBody>
      </p:sp>
      <p:sp>
        <p:nvSpPr>
          <p:cNvPr id="3" name="Content Placeholder 2"/>
          <p:cNvSpPr>
            <a:spLocks noGrp="1"/>
          </p:cNvSpPr>
          <p:nvPr>
            <p:ph idx="1"/>
          </p:nvPr>
        </p:nvSpPr>
        <p:spPr/>
        <p:txBody>
          <a:bodyPr/>
          <a:lstStyle/>
          <a:p>
            <a:pPr marL="0" indent="0">
              <a:buNone/>
            </a:pPr>
            <a:endParaRPr lang="en-GB" sz="2000" dirty="0" smtClean="0"/>
          </a:p>
          <a:p>
            <a:pPr marL="0" indent="0">
              <a:buNone/>
            </a:pPr>
            <a:r>
              <a:rPr lang="en-GB" sz="2000" dirty="0" smtClean="0"/>
              <a:t>‘</a:t>
            </a:r>
            <a:r>
              <a:rPr lang="en-GB" sz="1600" dirty="0" smtClean="0">
                <a:latin typeface="+mn-lt"/>
              </a:rPr>
              <a:t>Mental </a:t>
            </a:r>
            <a:r>
              <a:rPr lang="en-GB" sz="1600" dirty="0">
                <a:latin typeface="+mn-lt"/>
              </a:rPr>
              <a:t>health is one of the most frequently </a:t>
            </a:r>
            <a:r>
              <a:rPr lang="en-GB" sz="1600" dirty="0" smtClean="0">
                <a:latin typeface="+mn-lt"/>
              </a:rPr>
              <a:t>reported health problems among both dispersed asylum seekers and those in areas of traditional settlement, including </a:t>
            </a:r>
            <a:r>
              <a:rPr lang="en-GB" sz="1600" dirty="0">
                <a:latin typeface="+mn-lt"/>
              </a:rPr>
              <a:t>anxiety, depression, phobias and post traumatic stress disorder</a:t>
            </a:r>
          </a:p>
          <a:p>
            <a:r>
              <a:rPr lang="en-GB" sz="1600" dirty="0" smtClean="0">
                <a:latin typeface="+mn-lt"/>
              </a:rPr>
              <a:t>. </a:t>
            </a:r>
            <a:r>
              <a:rPr lang="en-GB" sz="1600" dirty="0">
                <a:latin typeface="+mn-lt"/>
              </a:rPr>
              <a:t>Rates are up to five times higher in </a:t>
            </a:r>
            <a:r>
              <a:rPr lang="en-GB" sz="1600" dirty="0" smtClean="0">
                <a:latin typeface="+mn-lt"/>
              </a:rPr>
              <a:t>some samples.</a:t>
            </a:r>
            <a:endParaRPr lang="en-GB" sz="1600" dirty="0">
              <a:latin typeface="+mn-lt"/>
            </a:endParaRPr>
          </a:p>
          <a:p>
            <a:r>
              <a:rPr lang="en-GB" sz="1600" dirty="0" smtClean="0">
                <a:latin typeface="+mn-lt"/>
              </a:rPr>
              <a:t>. </a:t>
            </a:r>
            <a:r>
              <a:rPr lang="en-GB" sz="1600" dirty="0">
                <a:latin typeface="+mn-lt"/>
              </a:rPr>
              <a:t>A study of over 800 </a:t>
            </a:r>
            <a:r>
              <a:rPr lang="en-GB" sz="1600" dirty="0" err="1">
                <a:latin typeface="+mn-lt"/>
              </a:rPr>
              <a:t>Kosovan</a:t>
            </a:r>
            <a:r>
              <a:rPr lang="en-GB" sz="1600" dirty="0">
                <a:latin typeface="+mn-lt"/>
              </a:rPr>
              <a:t> Albanian refugees settled in the UK </a:t>
            </a:r>
            <a:r>
              <a:rPr lang="en-GB" sz="1600" dirty="0" smtClean="0">
                <a:latin typeface="+mn-lt"/>
              </a:rPr>
              <a:t>yielded estimates </a:t>
            </a:r>
            <a:r>
              <a:rPr lang="en-GB" sz="1600" dirty="0">
                <a:latin typeface="+mn-lt"/>
              </a:rPr>
              <a:t>of a diagnosis of PTSD in just under a half, and a major </a:t>
            </a:r>
            <a:r>
              <a:rPr lang="en-GB" sz="1600" dirty="0" smtClean="0">
                <a:latin typeface="+mn-lt"/>
              </a:rPr>
              <a:t>depressive disorder </a:t>
            </a:r>
            <a:r>
              <a:rPr lang="en-GB" sz="1600" dirty="0">
                <a:latin typeface="+mn-lt"/>
              </a:rPr>
              <a:t>in around one fifth (Turner et al., </a:t>
            </a:r>
            <a:r>
              <a:rPr lang="en-GB" sz="1600" dirty="0" smtClean="0">
                <a:latin typeface="+mn-lt"/>
              </a:rPr>
              <a:t>2003).’</a:t>
            </a:r>
            <a:endParaRPr lang="en-GB" sz="1600" dirty="0">
              <a:latin typeface="+mn-lt"/>
            </a:endParaRPr>
          </a:p>
          <a:p>
            <a:r>
              <a:rPr lang="en-GB" sz="1200" dirty="0" smtClean="0"/>
              <a:t>(</a:t>
            </a:r>
            <a:r>
              <a:rPr lang="en-GB" sz="1200" dirty="0" err="1" smtClean="0"/>
              <a:t>P.Aspinal</a:t>
            </a:r>
            <a:r>
              <a:rPr lang="en-GB" sz="1200" dirty="0" smtClean="0"/>
              <a:t> &amp; </a:t>
            </a:r>
            <a:r>
              <a:rPr lang="en-GB" sz="1200" dirty="0" err="1" smtClean="0"/>
              <a:t>C.Watters</a:t>
            </a:r>
            <a:r>
              <a:rPr lang="en-GB" sz="1200" dirty="0" smtClean="0"/>
              <a:t>, E&amp;HRC , 2010)</a:t>
            </a:r>
            <a:endParaRPr lang="en-GB" sz="120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14</a:t>
            </a:fld>
            <a:endParaRPr lang="en-GB" noProof="0"/>
          </a:p>
        </p:txBody>
      </p:sp>
    </p:spTree>
    <p:extLst>
      <p:ext uri="{BB962C8B-B14F-4D97-AF65-F5344CB8AC3E}">
        <p14:creationId xmlns:p14="http://schemas.microsoft.com/office/powerpoint/2010/main" val="3331120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1386000"/>
            <a:ext cx="8426449" cy="45719"/>
          </a:xfrm>
        </p:spPr>
        <p:txBody>
          <a:bodyPr/>
          <a:lstStyle/>
          <a:p>
            <a:endParaRPr lang="en-GB" dirty="0"/>
          </a:p>
        </p:txBody>
      </p:sp>
      <p:sp>
        <p:nvSpPr>
          <p:cNvPr id="3" name="Content Placeholder 2"/>
          <p:cNvSpPr>
            <a:spLocks noGrp="1"/>
          </p:cNvSpPr>
          <p:nvPr>
            <p:ph idx="1"/>
          </p:nvPr>
        </p:nvSpPr>
        <p:spPr/>
        <p:txBody>
          <a:bodyPr/>
          <a:lstStyle/>
          <a:p>
            <a:endParaRPr lang="en-GB" dirty="0" smtClean="0"/>
          </a:p>
          <a:p>
            <a:r>
              <a:rPr lang="en-GB" sz="1600" dirty="0" smtClean="0"/>
              <a:t>Research conducted by </a:t>
            </a:r>
            <a:r>
              <a:rPr lang="en-GB" sz="1600" dirty="0" err="1" smtClean="0"/>
              <a:t>Silove</a:t>
            </a:r>
            <a:r>
              <a:rPr lang="en-GB" sz="1600" dirty="0" smtClean="0"/>
              <a:t> et al.</a:t>
            </a:r>
          </a:p>
          <a:p>
            <a:r>
              <a:rPr lang="en-GB" sz="1600" dirty="0" smtClean="0"/>
              <a:t>(2000) on destitute asylum seekers in the South East of England found that more than half of asylum seekers in the sample were receiving medication for </a:t>
            </a:r>
            <a:r>
              <a:rPr lang="en-GB" sz="1600" dirty="0"/>
              <a:t>depression. </a:t>
            </a:r>
            <a:endParaRPr lang="en-GB" sz="1600" dirty="0" smtClean="0"/>
          </a:p>
          <a:p>
            <a:endParaRPr lang="en-GB" sz="1200" dirty="0"/>
          </a:p>
          <a:p>
            <a:endParaRPr lang="en-GB" sz="1200" dirty="0" smtClean="0"/>
          </a:p>
          <a:p>
            <a:pPr marL="0" indent="0">
              <a:buNone/>
            </a:pPr>
            <a:r>
              <a:rPr lang="en-GB" sz="1200" dirty="0" smtClean="0"/>
              <a:t>(</a:t>
            </a:r>
            <a:r>
              <a:rPr lang="en-GB" sz="1200" dirty="0" err="1"/>
              <a:t>P.Aspinal</a:t>
            </a:r>
            <a:r>
              <a:rPr lang="en-GB" sz="1200" dirty="0"/>
              <a:t> &amp; </a:t>
            </a:r>
            <a:r>
              <a:rPr lang="en-GB" sz="1200" dirty="0" err="1"/>
              <a:t>C.Watters</a:t>
            </a:r>
            <a:r>
              <a:rPr lang="en-GB" sz="1200" dirty="0"/>
              <a:t>, E&amp;HRC , 2010)</a:t>
            </a:r>
            <a:endParaRPr lang="en-GB" sz="1200" dirty="0" smtClean="0"/>
          </a:p>
          <a:p>
            <a:endParaRPr lang="en-GB" dirty="0"/>
          </a:p>
          <a:p>
            <a:endParaRPr lang="en-GB" dirty="0" smtClean="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15</a:t>
            </a:fld>
            <a:endParaRPr lang="en-GB" noProof="0"/>
          </a:p>
        </p:txBody>
      </p:sp>
    </p:spTree>
    <p:extLst>
      <p:ext uri="{BB962C8B-B14F-4D97-AF65-F5344CB8AC3E}">
        <p14:creationId xmlns:p14="http://schemas.microsoft.com/office/powerpoint/2010/main" val="702734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1386000"/>
            <a:ext cx="8426449" cy="481989"/>
          </a:xfrm>
        </p:spPr>
        <p:txBody>
          <a:bodyPr/>
          <a:lstStyle/>
          <a:p>
            <a:r>
              <a:rPr lang="en-GB" sz="2800" dirty="0" smtClean="0"/>
              <a:t>Best practice – </a:t>
            </a:r>
            <a:r>
              <a:rPr lang="en-GB" sz="2000" dirty="0" smtClean="0"/>
              <a:t>common features</a:t>
            </a:r>
            <a:endParaRPr lang="en-GB" sz="2000" dirty="0"/>
          </a:p>
        </p:txBody>
      </p:sp>
      <p:sp>
        <p:nvSpPr>
          <p:cNvPr id="3" name="Content Placeholder 2"/>
          <p:cNvSpPr>
            <a:spLocks noGrp="1"/>
          </p:cNvSpPr>
          <p:nvPr>
            <p:ph idx="1"/>
          </p:nvPr>
        </p:nvSpPr>
        <p:spPr>
          <a:xfrm>
            <a:off x="881291" y="2207623"/>
            <a:ext cx="6760480" cy="4402183"/>
          </a:xfrm>
        </p:spPr>
        <p:txBody>
          <a:bodyPr/>
          <a:lstStyle/>
          <a:p>
            <a:r>
              <a:rPr lang="en-GB" sz="1600" dirty="0" smtClean="0">
                <a:latin typeface="+mn-lt"/>
              </a:rPr>
              <a:t>A </a:t>
            </a:r>
            <a:r>
              <a:rPr lang="en-GB" sz="1600" dirty="0">
                <a:latin typeface="+mn-lt"/>
              </a:rPr>
              <a:t>humane, person-centred, rights-based and </a:t>
            </a:r>
            <a:r>
              <a:rPr lang="en-GB" sz="1600" dirty="0" smtClean="0">
                <a:latin typeface="+mn-lt"/>
              </a:rPr>
              <a:t>solution-focused approach </a:t>
            </a:r>
            <a:r>
              <a:rPr lang="en-GB" sz="1600" dirty="0">
                <a:latin typeface="+mn-lt"/>
              </a:rPr>
              <a:t>to the needs of asylum seekers and </a:t>
            </a:r>
            <a:r>
              <a:rPr lang="en-GB" sz="1600" dirty="0" smtClean="0">
                <a:latin typeface="+mn-lt"/>
              </a:rPr>
              <a:t>refugees</a:t>
            </a:r>
          </a:p>
          <a:p>
            <a:r>
              <a:rPr lang="en-GB" sz="1600" dirty="0" smtClean="0">
                <a:latin typeface="+mn-lt"/>
              </a:rPr>
              <a:t>Specialist </a:t>
            </a:r>
            <a:r>
              <a:rPr lang="en-GB" sz="1600" dirty="0">
                <a:latin typeface="+mn-lt"/>
              </a:rPr>
              <a:t>trained staff skilled in working with and understanding  the needs of asylum seekers and </a:t>
            </a:r>
            <a:r>
              <a:rPr lang="en-GB" sz="1600" dirty="0" smtClean="0">
                <a:latin typeface="+mn-lt"/>
              </a:rPr>
              <a:t>refugees</a:t>
            </a:r>
            <a:endParaRPr lang="en-GB" sz="1600" dirty="0">
              <a:latin typeface="+mn-lt"/>
            </a:endParaRPr>
          </a:p>
          <a:p>
            <a:r>
              <a:rPr lang="en-GB" sz="1600" dirty="0" smtClean="0">
                <a:latin typeface="+mn-lt"/>
              </a:rPr>
              <a:t>Respect </a:t>
            </a:r>
            <a:r>
              <a:rPr lang="en-GB" sz="1600" dirty="0">
                <a:latin typeface="+mn-lt"/>
              </a:rPr>
              <a:t>for cultural experiences and migration</a:t>
            </a:r>
          </a:p>
          <a:p>
            <a:r>
              <a:rPr lang="en-GB" sz="1600" dirty="0" smtClean="0">
                <a:latin typeface="+mn-lt"/>
              </a:rPr>
              <a:t>Non-discrimination </a:t>
            </a:r>
            <a:r>
              <a:rPr lang="en-GB" sz="1600" dirty="0">
                <a:latin typeface="+mn-lt"/>
              </a:rPr>
              <a:t>and promotion of </a:t>
            </a:r>
            <a:r>
              <a:rPr lang="en-GB" sz="1600" dirty="0" smtClean="0">
                <a:latin typeface="+mn-lt"/>
              </a:rPr>
              <a:t>equality</a:t>
            </a:r>
          </a:p>
          <a:p>
            <a:r>
              <a:rPr lang="en-GB" sz="1600" dirty="0" smtClean="0">
                <a:latin typeface="+mn-lt"/>
              </a:rPr>
              <a:t>Working </a:t>
            </a:r>
            <a:r>
              <a:rPr lang="en-GB" sz="1600" dirty="0">
                <a:latin typeface="+mn-lt"/>
              </a:rPr>
              <a:t>with VCF groups  </a:t>
            </a:r>
            <a:r>
              <a:rPr lang="en-GB" sz="1600" dirty="0" smtClean="0">
                <a:latin typeface="+mn-lt"/>
              </a:rPr>
              <a:t>- a community development approach - </a:t>
            </a:r>
            <a:r>
              <a:rPr lang="en-GB" sz="1600" dirty="0" smtClean="0">
                <a:latin typeface="+mn-lt"/>
              </a:rPr>
              <a:t>delivering </a:t>
            </a:r>
            <a:r>
              <a:rPr lang="en-GB" sz="1600" dirty="0">
                <a:latin typeface="+mn-lt"/>
              </a:rPr>
              <a:t>care in community </a:t>
            </a:r>
            <a:r>
              <a:rPr lang="en-GB" sz="1600" dirty="0" smtClean="0">
                <a:latin typeface="+mn-lt"/>
              </a:rPr>
              <a:t>settings</a:t>
            </a:r>
          </a:p>
          <a:p>
            <a:r>
              <a:rPr lang="en-GB" sz="1600" dirty="0" smtClean="0">
                <a:latin typeface="+mn-lt"/>
              </a:rPr>
              <a:t>Access to qualified interpreters</a:t>
            </a:r>
          </a:p>
          <a:p>
            <a:endParaRPr lang="en-GB" sz="2000" dirty="0"/>
          </a:p>
          <a:p>
            <a:endParaRPr lang="en-GB" sz="2000" dirty="0" smtClean="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16</a:t>
            </a:fld>
            <a:endParaRPr lang="en-GB" noProof="0"/>
          </a:p>
        </p:txBody>
      </p:sp>
    </p:spTree>
    <p:extLst>
      <p:ext uri="{BB962C8B-B14F-4D97-AF65-F5344CB8AC3E}">
        <p14:creationId xmlns:p14="http://schemas.microsoft.com/office/powerpoint/2010/main" val="931912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Best </a:t>
            </a:r>
            <a:r>
              <a:rPr lang="en-GB" sz="2000" dirty="0" smtClean="0"/>
              <a:t>practice</a:t>
            </a:r>
            <a:endParaRPr lang="en-GB" sz="2000" dirty="0"/>
          </a:p>
        </p:txBody>
      </p:sp>
      <p:sp>
        <p:nvSpPr>
          <p:cNvPr id="3" name="Content Placeholder 2"/>
          <p:cNvSpPr>
            <a:spLocks noGrp="1"/>
          </p:cNvSpPr>
          <p:nvPr>
            <p:ph idx="1"/>
          </p:nvPr>
        </p:nvSpPr>
        <p:spPr>
          <a:xfrm>
            <a:off x="757646" y="2094891"/>
            <a:ext cx="7713935" cy="4109966"/>
          </a:xfrm>
        </p:spPr>
        <p:txBody>
          <a:bodyPr/>
          <a:lstStyle/>
          <a:p>
            <a:r>
              <a:rPr lang="en-GB" sz="1600" dirty="0" smtClean="0"/>
              <a:t>decision-making </a:t>
            </a:r>
            <a:r>
              <a:rPr lang="en-GB" sz="1600" dirty="0"/>
              <a:t>that is timely and transparent and involves </a:t>
            </a:r>
            <a:r>
              <a:rPr lang="en-GB" sz="1600" dirty="0" smtClean="0"/>
              <a:t>the patient, or their advocate/ carers , </a:t>
            </a:r>
            <a:r>
              <a:rPr lang="en-GB" sz="1600" dirty="0"/>
              <a:t>as fully as possible in the </a:t>
            </a:r>
            <a:r>
              <a:rPr lang="en-GB" sz="1600" dirty="0" smtClean="0"/>
              <a:t>process</a:t>
            </a:r>
            <a:endParaRPr lang="en-GB" sz="1600" dirty="0"/>
          </a:p>
          <a:p>
            <a:r>
              <a:rPr lang="en-GB" sz="1600" dirty="0" smtClean="0"/>
              <a:t>promotion </a:t>
            </a:r>
            <a:r>
              <a:rPr lang="en-GB" sz="1600" dirty="0"/>
              <a:t>of social inclusion and </a:t>
            </a:r>
            <a:r>
              <a:rPr lang="en-GB" sz="1600" dirty="0" smtClean="0"/>
              <a:t>independence</a:t>
            </a:r>
          </a:p>
          <a:p>
            <a:r>
              <a:rPr lang="en-GB" sz="1600" dirty="0"/>
              <a:t>l</a:t>
            </a:r>
            <a:r>
              <a:rPr lang="en-GB" sz="1600" dirty="0" smtClean="0"/>
              <a:t>ocal </a:t>
            </a:r>
            <a:r>
              <a:rPr lang="en-GB" sz="1600" dirty="0" smtClean="0"/>
              <a:t>peer educators / peers support programmes / and health trainers </a:t>
            </a:r>
            <a:endParaRPr lang="en-GB" sz="1600" dirty="0"/>
          </a:p>
          <a:p>
            <a:r>
              <a:rPr lang="en-GB" sz="1600" dirty="0" smtClean="0"/>
              <a:t>a </a:t>
            </a:r>
            <a:r>
              <a:rPr lang="en-GB" sz="1600" dirty="0"/>
              <a:t>holistic , </a:t>
            </a:r>
            <a:r>
              <a:rPr lang="en-GB" sz="1600" dirty="0" smtClean="0"/>
              <a:t>integrated </a:t>
            </a:r>
            <a:r>
              <a:rPr lang="en-GB" sz="1600" dirty="0" smtClean="0"/>
              <a:t>social healthcare </a:t>
            </a:r>
            <a:r>
              <a:rPr lang="en-GB" sz="1600" dirty="0" smtClean="0"/>
              <a:t>approach </a:t>
            </a:r>
            <a:r>
              <a:rPr lang="en-GB" sz="1600" dirty="0"/>
              <a:t>working with the wider health and social care </a:t>
            </a:r>
            <a:r>
              <a:rPr lang="en-GB" sz="1600" dirty="0" smtClean="0"/>
              <a:t>sectors</a:t>
            </a:r>
            <a:r>
              <a:rPr lang="en-GB" sz="1600" dirty="0"/>
              <a:t> </a:t>
            </a:r>
            <a:r>
              <a:rPr lang="en-GB" sz="1600" dirty="0" smtClean="0"/>
              <a:t>and local </a:t>
            </a:r>
            <a:r>
              <a:rPr lang="en-GB" sz="1600" dirty="0" smtClean="0"/>
              <a:t>communities</a:t>
            </a:r>
            <a:endParaRPr lang="en-GB" sz="1600" dirty="0"/>
          </a:p>
          <a:p>
            <a:pPr marL="0" indent="0">
              <a:buNone/>
            </a:pPr>
            <a:endParaRPr lang="en-GB" dirty="0" smtClean="0"/>
          </a:p>
          <a:p>
            <a:pPr marL="0" indent="0">
              <a:buNone/>
            </a:pPr>
            <a:endParaRPr lang="en-GB" sz="1200" dirty="0" smtClean="0"/>
          </a:p>
          <a:p>
            <a:pPr marL="0" indent="0">
              <a:buNone/>
            </a:pPr>
            <a:r>
              <a:rPr lang="en-GB" sz="1200" dirty="0" smtClean="0"/>
              <a:t>(</a:t>
            </a:r>
            <a:r>
              <a:rPr lang="en-GB" sz="1200" dirty="0" smtClean="0"/>
              <a:t>Social </a:t>
            </a:r>
            <a:r>
              <a:rPr lang="en-GB" sz="1200" dirty="0"/>
              <a:t>Care Institute for Excellence </a:t>
            </a:r>
            <a:r>
              <a:rPr lang="en-GB" sz="1200" dirty="0" smtClean="0"/>
              <a:t>2010 with additions)</a:t>
            </a:r>
            <a:endParaRPr lang="en-GB" sz="120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17</a:t>
            </a:fld>
            <a:endParaRPr lang="en-GB" noProof="0"/>
          </a:p>
        </p:txBody>
      </p:sp>
    </p:spTree>
    <p:extLst>
      <p:ext uri="{BB962C8B-B14F-4D97-AF65-F5344CB8AC3E}">
        <p14:creationId xmlns:p14="http://schemas.microsoft.com/office/powerpoint/2010/main" val="440538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Wider determinants of health</a:t>
            </a:r>
            <a:endParaRPr lang="en-GB" sz="2800" dirty="0"/>
          </a:p>
        </p:txBody>
      </p:sp>
      <p:sp>
        <p:nvSpPr>
          <p:cNvPr id="3" name="Content Placeholder 2"/>
          <p:cNvSpPr>
            <a:spLocks noGrp="1"/>
          </p:cNvSpPr>
          <p:nvPr>
            <p:ph idx="1"/>
          </p:nvPr>
        </p:nvSpPr>
        <p:spPr/>
        <p:txBody>
          <a:bodyPr/>
          <a:lstStyle/>
          <a:p>
            <a:endParaRPr lang="en-GB" sz="1600" dirty="0" smtClean="0"/>
          </a:p>
          <a:p>
            <a:r>
              <a:rPr lang="en-GB" sz="1600" dirty="0" smtClean="0"/>
              <a:t>The </a:t>
            </a:r>
            <a:r>
              <a:rPr lang="en-GB" sz="1600" dirty="0"/>
              <a:t>health status of asylum seekers and refugees like our own are a result of </a:t>
            </a:r>
            <a:r>
              <a:rPr lang="en-GB" sz="1600" dirty="0" smtClean="0"/>
              <a:t>where we </a:t>
            </a:r>
            <a:r>
              <a:rPr lang="en-GB" sz="1600" dirty="0"/>
              <a:t>come from , </a:t>
            </a:r>
            <a:r>
              <a:rPr lang="en-GB" sz="1600" dirty="0" smtClean="0"/>
              <a:t>our past experiences , the </a:t>
            </a:r>
            <a:r>
              <a:rPr lang="en-GB" sz="1600" dirty="0"/>
              <a:t>current environment, </a:t>
            </a:r>
            <a:r>
              <a:rPr lang="en-GB" sz="1600" dirty="0" smtClean="0"/>
              <a:t>our education and opportunities, socio </a:t>
            </a:r>
            <a:r>
              <a:rPr lang="en-GB" sz="1600" dirty="0"/>
              <a:t>economic </a:t>
            </a:r>
            <a:r>
              <a:rPr lang="en-GB" sz="1600" dirty="0" smtClean="0"/>
              <a:t>conditions, family and friends , our sense </a:t>
            </a:r>
            <a:r>
              <a:rPr lang="en-GB" sz="1600" dirty="0"/>
              <a:t>of community participation &amp; control over </a:t>
            </a:r>
            <a:r>
              <a:rPr lang="en-GB" sz="1600" dirty="0" smtClean="0"/>
              <a:t>our own </a:t>
            </a:r>
            <a:r>
              <a:rPr lang="en-GB" sz="1600" dirty="0"/>
              <a:t>lives</a:t>
            </a:r>
            <a:r>
              <a:rPr lang="en-GB" sz="1600" dirty="0" smtClean="0"/>
              <a:t>.</a:t>
            </a:r>
            <a:endParaRPr lang="en-GB" sz="1600" dirty="0"/>
          </a:p>
          <a:p>
            <a:r>
              <a:rPr lang="en-GB" sz="1600" dirty="0" smtClean="0"/>
              <a:t>The wellbeing of asylum seekers and refugees requires agencies working together to ensure early access to health care and support services:</a:t>
            </a:r>
          </a:p>
          <a:p>
            <a:endParaRPr lang="en-GB" dirty="0"/>
          </a:p>
          <a:p>
            <a:endParaRPr lang="en-GB"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18</a:t>
            </a:fld>
            <a:endParaRPr lang="en-GB" noProof="0"/>
          </a:p>
        </p:txBody>
      </p:sp>
    </p:spTree>
    <p:extLst>
      <p:ext uri="{BB962C8B-B14F-4D97-AF65-F5344CB8AC3E}">
        <p14:creationId xmlns:p14="http://schemas.microsoft.com/office/powerpoint/2010/main" val="3584346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1386000"/>
            <a:ext cx="8426449" cy="364423"/>
          </a:xfrm>
        </p:spPr>
        <p:txBody>
          <a:bodyPr/>
          <a:lstStyle/>
          <a:p>
            <a:r>
              <a:rPr lang="en-GB" sz="2000" dirty="0" smtClean="0"/>
              <a:t>Should services collect data on asylum seekers and refugees? </a:t>
            </a:r>
            <a:endParaRPr lang="en-GB" sz="2000" dirty="0"/>
          </a:p>
        </p:txBody>
      </p:sp>
      <p:sp>
        <p:nvSpPr>
          <p:cNvPr id="3" name="Content Placeholder 2"/>
          <p:cNvSpPr>
            <a:spLocks noGrp="1"/>
          </p:cNvSpPr>
          <p:nvPr>
            <p:ph idx="1"/>
          </p:nvPr>
        </p:nvSpPr>
        <p:spPr/>
        <p:txBody>
          <a:bodyPr/>
          <a:lstStyle/>
          <a:p>
            <a:r>
              <a:rPr lang="en-GB" sz="1600" dirty="0" smtClean="0"/>
              <a:t>What gets measured gets done? Effective planning and care planning</a:t>
            </a:r>
            <a:endParaRPr lang="en-GB" sz="1600" dirty="0"/>
          </a:p>
          <a:p>
            <a:r>
              <a:rPr lang="en-GB" sz="1600" dirty="0" smtClean="0"/>
              <a:t>There are gaps in national data collection. We don’t have a full picture of the status of people and therefore their take-up of health care and their health status. In particular for those who do not seek asylum straight  away on entry and failed asylum seekers / destitute people</a:t>
            </a:r>
          </a:p>
          <a:p>
            <a:r>
              <a:rPr lang="en-GB" sz="1600" dirty="0" smtClean="0"/>
              <a:t>The 2011 census now includes more detail on migration patterns which can be used to inform planning but immigration status is not collected. Some predictions can be made depending on ones previous country’s state of stability ( understandable reasons)</a:t>
            </a:r>
            <a:endParaRPr lang="en-GB" sz="160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19</a:t>
            </a:fld>
            <a:endParaRPr lang="en-GB" noProof="0"/>
          </a:p>
        </p:txBody>
      </p:sp>
    </p:spTree>
    <p:extLst>
      <p:ext uri="{BB962C8B-B14F-4D97-AF65-F5344CB8AC3E}">
        <p14:creationId xmlns:p14="http://schemas.microsoft.com/office/powerpoint/2010/main" val="1388158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 – an overview </a:t>
            </a:r>
            <a:endParaRPr lang="en-GB" dirty="0"/>
          </a:p>
        </p:txBody>
      </p:sp>
      <p:sp>
        <p:nvSpPr>
          <p:cNvPr id="3" name="Content Placeholder 2"/>
          <p:cNvSpPr>
            <a:spLocks noGrp="1"/>
          </p:cNvSpPr>
          <p:nvPr>
            <p:ph idx="1"/>
          </p:nvPr>
        </p:nvSpPr>
        <p:spPr>
          <a:xfrm>
            <a:off x="358775" y="2052000"/>
            <a:ext cx="7002463" cy="4257699"/>
          </a:xfrm>
        </p:spPr>
        <p:txBody>
          <a:bodyPr/>
          <a:lstStyle/>
          <a:p>
            <a:endParaRPr lang="en-GB" dirty="0" smtClean="0"/>
          </a:p>
          <a:p>
            <a:r>
              <a:rPr lang="en-GB" sz="1600" dirty="0" smtClean="0"/>
              <a:t>Comments specifically on access to the NHS , outcomes and experiences and data collection. With a focus on mental health and maternal health </a:t>
            </a:r>
            <a:r>
              <a:rPr lang="en-GB" sz="1600" dirty="0" smtClean="0">
                <a:latin typeface="+mn-lt"/>
              </a:rPr>
              <a:t>inequalities</a:t>
            </a:r>
            <a:r>
              <a:rPr lang="en-GB" dirty="0" smtClean="0"/>
              <a:t>.</a:t>
            </a:r>
            <a:endParaRPr lang="en-GB"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2</a:t>
            </a:fld>
            <a:endParaRPr lang="en-GB" noProof="0"/>
          </a:p>
        </p:txBody>
      </p:sp>
    </p:spTree>
    <p:extLst>
      <p:ext uri="{BB962C8B-B14F-4D97-AF65-F5344CB8AC3E}">
        <p14:creationId xmlns:p14="http://schemas.microsoft.com/office/powerpoint/2010/main" val="2275751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775" y="1386000"/>
            <a:ext cx="8246449" cy="45719"/>
          </a:xfrm>
        </p:spPr>
        <p:txBody>
          <a:bodyPr/>
          <a:lstStyle/>
          <a:p>
            <a:endParaRPr lang="en-GB" dirty="0"/>
          </a:p>
        </p:txBody>
      </p:sp>
      <p:sp>
        <p:nvSpPr>
          <p:cNvPr id="3" name="Content Placeholder 2"/>
          <p:cNvSpPr>
            <a:spLocks noGrp="1"/>
          </p:cNvSpPr>
          <p:nvPr>
            <p:ph idx="1"/>
          </p:nvPr>
        </p:nvSpPr>
        <p:spPr>
          <a:xfrm>
            <a:off x="358775" y="1175658"/>
            <a:ext cx="7896951" cy="4813438"/>
          </a:xfrm>
        </p:spPr>
        <p:txBody>
          <a:bodyPr/>
          <a:lstStyle/>
          <a:p>
            <a:pPr marL="0" indent="0">
              <a:buNone/>
            </a:pPr>
            <a:endParaRPr lang="en-GB" sz="1600" dirty="0" smtClean="0"/>
          </a:p>
          <a:p>
            <a:r>
              <a:rPr lang="en-GB" sz="1600" dirty="0" smtClean="0"/>
              <a:t>Data </a:t>
            </a:r>
            <a:r>
              <a:rPr lang="en-GB" sz="1600" dirty="0"/>
              <a:t>capture, data sharing and joint working  at a local level is essential to ensure support &amp; smooth transition across the public sectors. </a:t>
            </a:r>
            <a:endParaRPr lang="en-GB" sz="1600" dirty="0" smtClean="0"/>
          </a:p>
          <a:p>
            <a:r>
              <a:rPr lang="en-GB" sz="1600" dirty="0" smtClean="0"/>
              <a:t>Establish </a:t>
            </a:r>
            <a:r>
              <a:rPr lang="en-GB" sz="1600" dirty="0"/>
              <a:t>centralised systems of data collection on the health outcomes and service use of people in </a:t>
            </a:r>
            <a:r>
              <a:rPr lang="en-GB" sz="1600" dirty="0" smtClean="0"/>
              <a:t>local areas ( </a:t>
            </a:r>
            <a:r>
              <a:rPr lang="en-GB" sz="1600" dirty="0" err="1" smtClean="0"/>
              <a:t>Jayaweera</a:t>
            </a:r>
            <a:r>
              <a:rPr lang="en-GB" sz="1600" dirty="0" smtClean="0"/>
              <a:t>, 2010 Race Equality Foundation)</a:t>
            </a:r>
            <a:endParaRPr lang="en-GB" sz="1600" dirty="0"/>
          </a:p>
          <a:p>
            <a:r>
              <a:rPr lang="en-GB" sz="1600" dirty="0"/>
              <a:t>Patient records – and dispersal and </a:t>
            </a:r>
            <a:r>
              <a:rPr lang="en-GB" sz="1600" dirty="0" smtClean="0"/>
              <a:t>movement across the country. Slipping through the net</a:t>
            </a:r>
            <a:endParaRPr lang="en-GB" sz="1600" dirty="0"/>
          </a:p>
          <a:p>
            <a:r>
              <a:rPr lang="en-GB" sz="1600" dirty="0"/>
              <a:t>The Commission on Integration and Cohesion (2007) recommend that data is collected </a:t>
            </a:r>
            <a:r>
              <a:rPr lang="en-GB" sz="1600" dirty="0" smtClean="0"/>
              <a:t>locally</a:t>
            </a:r>
            <a:endParaRPr lang="en-GB" sz="1600" dirty="0"/>
          </a:p>
          <a:p>
            <a:pPr marL="0" indent="0">
              <a:buNone/>
            </a:pPr>
            <a:r>
              <a:rPr lang="en-GB" sz="1600" dirty="0" smtClean="0"/>
              <a:t>Asylum seekers require reassurance of what data is used for – confidentiality and sensitivities. </a:t>
            </a:r>
            <a:r>
              <a:rPr lang="en-GB" sz="1600" dirty="0"/>
              <a:t>O</a:t>
            </a:r>
            <a:r>
              <a:rPr lang="en-GB" sz="1600" dirty="0" smtClean="0"/>
              <a:t>nce someone is a settled refugee should they have to declare their status? …complex</a:t>
            </a:r>
            <a:endParaRPr lang="en-GB" sz="1600" dirty="0"/>
          </a:p>
          <a:p>
            <a:endParaRPr lang="en-GB"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20</a:t>
            </a:fld>
            <a:endParaRPr lang="en-GB" noProof="0"/>
          </a:p>
        </p:txBody>
      </p:sp>
    </p:spTree>
    <p:extLst>
      <p:ext uri="{BB962C8B-B14F-4D97-AF65-F5344CB8AC3E}">
        <p14:creationId xmlns:p14="http://schemas.microsoft.com/office/powerpoint/2010/main" val="2787787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data</a:t>
            </a:r>
            <a:endParaRPr lang="en-GB" sz="2000" dirty="0"/>
          </a:p>
        </p:txBody>
      </p:sp>
      <p:sp>
        <p:nvSpPr>
          <p:cNvPr id="3" name="Content Placeholder 2"/>
          <p:cNvSpPr>
            <a:spLocks noGrp="1"/>
          </p:cNvSpPr>
          <p:nvPr>
            <p:ph idx="1"/>
          </p:nvPr>
        </p:nvSpPr>
        <p:spPr/>
        <p:txBody>
          <a:bodyPr/>
          <a:lstStyle/>
          <a:p>
            <a:r>
              <a:rPr lang="en-GB" sz="1600" dirty="0" smtClean="0">
                <a:latin typeface="+mn-lt"/>
              </a:rPr>
              <a:t>Health / NHS practitioners</a:t>
            </a:r>
            <a:r>
              <a:rPr lang="en-GB" sz="1600" smtClean="0">
                <a:latin typeface="+mn-lt"/>
              </a:rPr>
              <a:t>, engaging </a:t>
            </a:r>
            <a:r>
              <a:rPr lang="en-GB" sz="1600" dirty="0">
                <a:latin typeface="+mn-lt"/>
              </a:rPr>
              <a:t>with Public Health England nationally and Public Health locally in Local Authorities, asylum seeker and refugees themselves and VCF  groups to gather </a:t>
            </a:r>
            <a:r>
              <a:rPr lang="en-GB" sz="1600" dirty="0" smtClean="0">
                <a:latin typeface="+mn-lt"/>
              </a:rPr>
              <a:t>data as a minimum service data</a:t>
            </a:r>
            <a:endParaRPr lang="en-GB" sz="1600" dirty="0">
              <a:latin typeface="+mn-lt"/>
            </a:endParaRPr>
          </a:p>
          <a:p>
            <a:r>
              <a:rPr lang="en-GB" sz="1600" dirty="0">
                <a:latin typeface="+mn-lt"/>
              </a:rPr>
              <a:t>Sharing of needs &amp; outcome data for planning and  setting of priorities to reduce health inequalities as part of local area Joint Strategic Needs Assessments</a:t>
            </a:r>
          </a:p>
          <a:p>
            <a:endParaRPr lang="en-GB"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21</a:t>
            </a:fld>
            <a:endParaRPr lang="en-GB" noProof="0"/>
          </a:p>
        </p:txBody>
      </p:sp>
    </p:spTree>
    <p:extLst>
      <p:ext uri="{BB962C8B-B14F-4D97-AF65-F5344CB8AC3E}">
        <p14:creationId xmlns:p14="http://schemas.microsoft.com/office/powerpoint/2010/main" val="1266501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Moving </a:t>
            </a:r>
            <a:r>
              <a:rPr lang="en-GB" sz="2800" dirty="0"/>
              <a:t>forward – a joint approach</a:t>
            </a:r>
            <a:br>
              <a:rPr lang="en-GB" sz="2800" dirty="0"/>
            </a:br>
            <a:endParaRPr lang="en-GB" sz="2800" dirty="0"/>
          </a:p>
        </p:txBody>
      </p:sp>
      <p:sp>
        <p:nvSpPr>
          <p:cNvPr id="3" name="Content Placeholder 2"/>
          <p:cNvSpPr>
            <a:spLocks noGrp="1"/>
          </p:cNvSpPr>
          <p:nvPr>
            <p:ph idx="1"/>
          </p:nvPr>
        </p:nvSpPr>
        <p:spPr>
          <a:xfrm>
            <a:off x="358775" y="2052000"/>
            <a:ext cx="8223522" cy="4437700"/>
          </a:xfrm>
        </p:spPr>
        <p:txBody>
          <a:bodyPr/>
          <a:lstStyle/>
          <a:p>
            <a:r>
              <a:rPr lang="en-GB" sz="1600" dirty="0" smtClean="0"/>
              <a:t>To continue integrated multi-agency working – duties reflect this - to integrate</a:t>
            </a:r>
          </a:p>
          <a:p>
            <a:r>
              <a:rPr lang="en-GB" sz="1600" dirty="0" smtClean="0"/>
              <a:t>Support joint work with Regional Strategic Migration Partnerships and </a:t>
            </a:r>
          </a:p>
          <a:p>
            <a:r>
              <a:rPr lang="en-GB" sz="1600" dirty="0" smtClean="0"/>
              <a:t>Local authorities and role of Public Health and the VCF sectors are crucial</a:t>
            </a:r>
            <a:endParaRPr lang="en-GB" sz="1600" dirty="0"/>
          </a:p>
          <a:p>
            <a:r>
              <a:rPr lang="en-GB" sz="1600" dirty="0" smtClean="0"/>
              <a:t>Engaging with Clinical Commissioning Groups and Health &amp; Wellbeing Boards, NHS England teams and local </a:t>
            </a:r>
            <a:r>
              <a:rPr lang="en-GB" sz="1600" dirty="0" err="1" smtClean="0"/>
              <a:t>healthwatch</a:t>
            </a:r>
            <a:endParaRPr lang="en-GB" sz="1600" dirty="0" smtClean="0"/>
          </a:p>
          <a:p>
            <a:r>
              <a:rPr lang="en-GB" sz="1600" dirty="0" smtClean="0"/>
              <a:t>Recognising asylum seekers and refugees experience a range of health inequalities. Commissioning and maintaining effective specialist services targeting asylum seekers and refugees. Employing health and social care staff with specific responsibilities to develop interventions and services to increase early access to and take-up of health care and entitlements and therefore reduce health inequalities</a:t>
            </a:r>
          </a:p>
          <a:p>
            <a:pPr marL="0" indent="0">
              <a:buNone/>
            </a:pPr>
            <a:endParaRPr lang="en-GB" sz="2000" dirty="0" smtClean="0"/>
          </a:p>
          <a:p>
            <a:endParaRPr lang="en-GB" dirty="0"/>
          </a:p>
          <a:p>
            <a:endParaRPr lang="en-GB"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22</a:t>
            </a:fld>
            <a:endParaRPr lang="en-GB" noProof="0"/>
          </a:p>
        </p:txBody>
      </p:sp>
    </p:spTree>
    <p:extLst>
      <p:ext uri="{BB962C8B-B14F-4D97-AF65-F5344CB8AC3E}">
        <p14:creationId xmlns:p14="http://schemas.microsoft.com/office/powerpoint/2010/main" val="918280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Further Information</a:t>
            </a:r>
            <a:endParaRPr lang="en-GB" sz="2800" dirty="0"/>
          </a:p>
        </p:txBody>
      </p:sp>
      <p:sp>
        <p:nvSpPr>
          <p:cNvPr id="3" name="Content Placeholder 2"/>
          <p:cNvSpPr>
            <a:spLocks noGrp="1"/>
          </p:cNvSpPr>
          <p:nvPr>
            <p:ph idx="1"/>
          </p:nvPr>
        </p:nvSpPr>
        <p:spPr>
          <a:xfrm>
            <a:off x="358775" y="2052000"/>
            <a:ext cx="7002463" cy="4009165"/>
          </a:xfrm>
        </p:spPr>
        <p:txBody>
          <a:bodyPr/>
          <a:lstStyle/>
          <a:p>
            <a:pPr marL="0" indent="0">
              <a:buNone/>
            </a:pPr>
            <a:r>
              <a:rPr lang="en-GB" sz="1600" dirty="0" smtClean="0"/>
              <a:t>  </a:t>
            </a:r>
            <a:endParaRPr lang="en-GB" sz="1600" dirty="0" smtClean="0"/>
          </a:p>
          <a:p>
            <a:r>
              <a:rPr lang="en-GB" sz="1600" dirty="0" smtClean="0"/>
              <a:t> </a:t>
            </a:r>
            <a:r>
              <a:rPr lang="en-GB" sz="1600" dirty="0" smtClean="0"/>
              <a:t>Royal College of Nursing </a:t>
            </a:r>
            <a:r>
              <a:rPr lang="en-GB" sz="1600" dirty="0" smtClean="0">
                <a:hlinkClick r:id="rId3"/>
              </a:rPr>
              <a:t>www.rcn.org.uk/</a:t>
            </a:r>
            <a:endParaRPr lang="en-GB" sz="1600" dirty="0"/>
          </a:p>
          <a:p>
            <a:r>
              <a:rPr lang="en-GB" sz="1600" dirty="0" smtClean="0"/>
              <a:t>London Health Observatory  (Public  Health England)  </a:t>
            </a:r>
            <a:r>
              <a:rPr lang="en-GB" sz="1600" dirty="0" smtClean="0">
                <a:hlinkClick r:id="rId4"/>
              </a:rPr>
              <a:t>www.lho.org.uk/</a:t>
            </a:r>
            <a:endParaRPr lang="en-GB" sz="1600" dirty="0" smtClean="0"/>
          </a:p>
          <a:p>
            <a:r>
              <a:rPr lang="en-GB" sz="1600" dirty="0" smtClean="0"/>
              <a:t>Equality </a:t>
            </a:r>
            <a:r>
              <a:rPr lang="en-GB" sz="1600" dirty="0"/>
              <a:t>&amp; Human Rights Commission   </a:t>
            </a:r>
            <a:r>
              <a:rPr lang="en-GB" sz="1600" dirty="0" smtClean="0">
                <a:hlinkClick r:id="rId5"/>
              </a:rPr>
              <a:t>www.equalityhumanrights.com/</a:t>
            </a:r>
            <a:endParaRPr lang="en-GB" sz="1600" dirty="0"/>
          </a:p>
          <a:p>
            <a:r>
              <a:rPr lang="en-GB" sz="1600" dirty="0"/>
              <a:t>Faculty of Public Health    </a:t>
            </a:r>
            <a:r>
              <a:rPr lang="en-GB" sz="1600" dirty="0" smtClean="0">
                <a:hlinkClick r:id="rId6"/>
              </a:rPr>
              <a:t>www.fph.org.uk/</a:t>
            </a:r>
            <a:endParaRPr lang="en-GB" sz="1600" dirty="0"/>
          </a:p>
          <a:p>
            <a:r>
              <a:rPr lang="en-GB" sz="1600" dirty="0"/>
              <a:t>Refugee Council  </a:t>
            </a:r>
            <a:r>
              <a:rPr lang="en-GB" sz="1600" dirty="0" smtClean="0"/>
              <a:t> </a:t>
            </a:r>
            <a:r>
              <a:rPr lang="en-GB" sz="1600" dirty="0">
                <a:hlinkClick r:id="rId7"/>
              </a:rPr>
              <a:t>www.refugeecouncil.org.uk</a:t>
            </a:r>
            <a:r>
              <a:rPr lang="en-GB" sz="1600" dirty="0" smtClean="0">
                <a:hlinkClick r:id="rId7"/>
              </a:rPr>
              <a:t>/</a:t>
            </a:r>
            <a:endParaRPr lang="en-GB" sz="1600" dirty="0" smtClean="0"/>
          </a:p>
          <a:p>
            <a:r>
              <a:rPr lang="en-GB" sz="1600" dirty="0" smtClean="0"/>
              <a:t>Inclusion Health Board   </a:t>
            </a:r>
            <a:r>
              <a:rPr lang="en-GB" sz="1600" dirty="0" smtClean="0">
                <a:hlinkClick r:id="rId8"/>
              </a:rPr>
              <a:t>www.gov.uk/government/policy-advisory-groups/national-inclusion-health-board</a:t>
            </a:r>
            <a:endParaRPr lang="en-GB" sz="1600" dirty="0"/>
          </a:p>
          <a:p>
            <a:r>
              <a:rPr lang="en-GB" sz="1600" dirty="0" smtClean="0"/>
              <a:t>Refugee </a:t>
            </a:r>
            <a:r>
              <a:rPr lang="en-GB" sz="1600" dirty="0" smtClean="0"/>
              <a:t>Action   </a:t>
            </a:r>
            <a:r>
              <a:rPr lang="en-GB" sz="1600" u="sng" dirty="0" smtClean="0"/>
              <a:t>www.refugee-action.org.uk/Refugee-action.org.uk/</a:t>
            </a:r>
            <a:endParaRPr lang="en-GB" sz="1600" u="sng" dirty="0" smtClean="0">
              <a:solidFill>
                <a:srgbClr val="FF0000"/>
              </a:solidFill>
            </a:endParaRPr>
          </a:p>
          <a:p>
            <a:endParaRPr lang="en-GB" sz="1600" dirty="0" smtClean="0"/>
          </a:p>
          <a:p>
            <a:endParaRPr lang="en-GB" sz="2000" dirty="0"/>
          </a:p>
          <a:p>
            <a:endParaRPr lang="en-GB"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23</a:t>
            </a:fld>
            <a:endParaRPr lang="en-GB" noProof="0"/>
          </a:p>
        </p:txBody>
      </p:sp>
    </p:spTree>
    <p:extLst>
      <p:ext uri="{BB962C8B-B14F-4D97-AF65-F5344CB8AC3E}">
        <p14:creationId xmlns:p14="http://schemas.microsoft.com/office/powerpoint/2010/main" val="22555891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Contact details</a:t>
            </a:r>
            <a:endParaRPr lang="en-GB" sz="2800" dirty="0"/>
          </a:p>
        </p:txBody>
      </p:sp>
      <p:sp>
        <p:nvSpPr>
          <p:cNvPr id="3" name="Content Placeholder 2"/>
          <p:cNvSpPr>
            <a:spLocks noGrp="1"/>
          </p:cNvSpPr>
          <p:nvPr>
            <p:ph idx="1"/>
          </p:nvPr>
        </p:nvSpPr>
        <p:spPr/>
        <p:txBody>
          <a:bodyPr/>
          <a:lstStyle/>
          <a:p>
            <a:pPr marL="0" indent="0" algn="ctr">
              <a:buNone/>
            </a:pPr>
            <a:endParaRPr lang="en-GB" sz="1600" dirty="0" smtClean="0">
              <a:latin typeface="+mn-lt"/>
            </a:endParaRPr>
          </a:p>
          <a:p>
            <a:pPr marL="0" indent="0" algn="ctr">
              <a:buNone/>
            </a:pPr>
            <a:r>
              <a:rPr lang="en-GB" sz="1600" dirty="0" smtClean="0">
                <a:latin typeface="+mn-lt"/>
              </a:rPr>
              <a:t>Permjeet </a:t>
            </a:r>
            <a:r>
              <a:rPr lang="en-GB" sz="1600" dirty="0" err="1" smtClean="0">
                <a:latin typeface="+mn-lt"/>
              </a:rPr>
              <a:t>Dhoot</a:t>
            </a:r>
            <a:r>
              <a:rPr lang="en-GB" sz="1600" dirty="0" smtClean="0">
                <a:latin typeface="+mn-lt"/>
              </a:rPr>
              <a:t> </a:t>
            </a:r>
          </a:p>
          <a:p>
            <a:pPr marL="0" indent="0" algn="ctr">
              <a:buNone/>
            </a:pPr>
            <a:r>
              <a:rPr lang="en-GB" sz="1200" dirty="0"/>
              <a:t>Policy </a:t>
            </a:r>
            <a:r>
              <a:rPr lang="en-GB" sz="1200" dirty="0" smtClean="0"/>
              <a:t>Directorate I Equality </a:t>
            </a:r>
            <a:r>
              <a:rPr lang="en-GB" sz="1200" dirty="0"/>
              <a:t>and health Inequalities </a:t>
            </a:r>
            <a:r>
              <a:rPr lang="en-GB" sz="1200" dirty="0" smtClean="0"/>
              <a:t>Team</a:t>
            </a:r>
            <a:endParaRPr lang="en-GB" sz="1200" dirty="0"/>
          </a:p>
          <a:p>
            <a:pPr marL="0" indent="0" algn="ctr">
              <a:buNone/>
            </a:pPr>
            <a:r>
              <a:rPr lang="en-GB" sz="1200" dirty="0" smtClean="0"/>
              <a:t>NHS </a:t>
            </a:r>
            <a:r>
              <a:rPr lang="en-GB" sz="1200" dirty="0" smtClean="0"/>
              <a:t>England I Quarry House  I  Leeds </a:t>
            </a:r>
            <a:r>
              <a:rPr lang="en-GB" sz="1200" dirty="0"/>
              <a:t>LS2 </a:t>
            </a:r>
            <a:r>
              <a:rPr lang="en-GB" sz="1200" dirty="0" smtClean="0"/>
              <a:t>7UE</a:t>
            </a:r>
            <a:endParaRPr lang="en-GB" sz="1200" dirty="0"/>
          </a:p>
          <a:p>
            <a:pPr marL="0" indent="0" algn="ctr">
              <a:buNone/>
            </a:pPr>
            <a:r>
              <a:rPr lang="en-GB" sz="1800" dirty="0" smtClean="0">
                <a:hlinkClick r:id="rId2"/>
              </a:rPr>
              <a:t>permjeet.dhoot@nhs.net</a:t>
            </a:r>
            <a:endParaRPr lang="en-GB" sz="1800" dirty="0"/>
          </a:p>
          <a:p>
            <a:pPr marL="0" indent="0" algn="ctr">
              <a:buNone/>
            </a:pPr>
            <a:r>
              <a:rPr lang="en-GB" sz="1800" dirty="0"/>
              <a:t>m</a:t>
            </a:r>
            <a:r>
              <a:rPr lang="en-GB" sz="1800" dirty="0" smtClean="0"/>
              <a:t>obile</a:t>
            </a:r>
            <a:r>
              <a:rPr lang="en-GB" sz="1800" dirty="0" smtClean="0"/>
              <a:t>: 07876 851 861</a:t>
            </a:r>
          </a:p>
          <a:p>
            <a:pPr marL="0" indent="0">
              <a:buNone/>
            </a:pPr>
            <a:endParaRPr lang="en-GB" dirty="0" smtClean="0"/>
          </a:p>
          <a:p>
            <a:endParaRPr lang="en-GB" dirty="0"/>
          </a:p>
          <a:p>
            <a:endParaRPr lang="en-GB" dirty="0" smtClean="0"/>
          </a:p>
          <a:p>
            <a:endParaRPr lang="en-GB"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24</a:t>
            </a:fld>
            <a:endParaRPr lang="en-GB" noProof="0"/>
          </a:p>
        </p:txBody>
      </p:sp>
    </p:spTree>
    <p:extLst>
      <p:ext uri="{BB962C8B-B14F-4D97-AF65-F5344CB8AC3E}">
        <p14:creationId xmlns:p14="http://schemas.microsoft.com/office/powerpoint/2010/main" val="1031996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16" y="1203120"/>
            <a:ext cx="8426449" cy="565200"/>
          </a:xfrm>
        </p:spPr>
        <p:txBody>
          <a:bodyPr/>
          <a:lstStyle/>
          <a:p>
            <a:r>
              <a:rPr lang="en-GB" sz="2800" dirty="0"/>
              <a:t>Definitions </a:t>
            </a:r>
            <a:r>
              <a:rPr lang="en-GB" sz="2800" dirty="0" smtClean="0"/>
              <a:t>&amp; Duties</a:t>
            </a:r>
            <a:r>
              <a:rPr lang="en-GB" dirty="0"/>
              <a:t/>
            </a:r>
            <a:br>
              <a:rPr lang="en-GB" dirty="0"/>
            </a:br>
            <a:endParaRPr lang="en-GB" dirty="0"/>
          </a:p>
        </p:txBody>
      </p:sp>
      <p:sp>
        <p:nvSpPr>
          <p:cNvPr id="3" name="Content Placeholder 2"/>
          <p:cNvSpPr>
            <a:spLocks noGrp="1"/>
          </p:cNvSpPr>
          <p:nvPr>
            <p:ph idx="1"/>
          </p:nvPr>
        </p:nvSpPr>
        <p:spPr>
          <a:xfrm>
            <a:off x="538775" y="1768319"/>
            <a:ext cx="6962368" cy="4754037"/>
          </a:xfrm>
        </p:spPr>
        <p:txBody>
          <a:bodyPr/>
          <a:lstStyle/>
          <a:p>
            <a:pPr marL="0" indent="0">
              <a:buNone/>
            </a:pPr>
            <a:r>
              <a:rPr lang="en-GB" sz="1400" dirty="0" smtClean="0">
                <a:latin typeface="+mn-lt"/>
              </a:rPr>
              <a:t> Why commissioners , policy and planners of  and service delivery should not view asylum seekers and refugees in the same way as ‘migrant’ communities or BME communities</a:t>
            </a:r>
            <a:r>
              <a:rPr lang="en-GB" sz="1400" dirty="0">
                <a:latin typeface="+mn-lt"/>
              </a:rPr>
              <a:t>. There are similarities but also specific considerations and needs must be taken into account</a:t>
            </a:r>
            <a:r>
              <a:rPr lang="en-GB" sz="1400" dirty="0" smtClean="0">
                <a:latin typeface="+mn-lt"/>
              </a:rPr>
              <a:t>.</a:t>
            </a:r>
            <a:endParaRPr lang="en-GB" sz="1400" dirty="0" smtClean="0">
              <a:latin typeface="+mn-lt"/>
            </a:endParaRPr>
          </a:p>
          <a:p>
            <a:r>
              <a:rPr lang="en-GB" sz="1400" dirty="0" smtClean="0">
                <a:latin typeface="+mn-lt"/>
              </a:rPr>
              <a:t>Be mindful of the duties under:</a:t>
            </a:r>
          </a:p>
          <a:p>
            <a:r>
              <a:rPr lang="en-GB" sz="1400" dirty="0" smtClean="0">
                <a:latin typeface="+mn-lt"/>
              </a:rPr>
              <a:t>- </a:t>
            </a:r>
            <a:r>
              <a:rPr lang="en-GB" sz="1400" dirty="0" smtClean="0">
                <a:latin typeface="+mn-lt"/>
              </a:rPr>
              <a:t>Health &amp; Social Care Act 2012, Sec. of State, NHS England and CCG’s </a:t>
            </a:r>
            <a:r>
              <a:rPr lang="en-GB" sz="1400" dirty="0" smtClean="0">
                <a:latin typeface="+mn-lt"/>
              </a:rPr>
              <a:t> </a:t>
            </a:r>
            <a:r>
              <a:rPr lang="en-GB" sz="1400" dirty="0" smtClean="0">
                <a:latin typeface="+mn-lt"/>
              </a:rPr>
              <a:t>– the need to have regard to reduce health inequalities in access and outcomes of services 2012 (Inclusion Health Board. and NHS England commitment to reduce health inequalities</a:t>
            </a:r>
          </a:p>
          <a:p>
            <a:r>
              <a:rPr lang="en-GB" sz="1400" dirty="0" smtClean="0">
                <a:latin typeface="+mn-lt"/>
              </a:rPr>
              <a:t>- Equality Act </a:t>
            </a:r>
            <a:r>
              <a:rPr lang="en-GB" sz="1400" dirty="0" smtClean="0">
                <a:latin typeface="+mn-lt"/>
              </a:rPr>
              <a:t>2010 (amended 2012)</a:t>
            </a:r>
            <a:endParaRPr lang="en-GB" sz="1400" dirty="0" smtClean="0">
              <a:latin typeface="+mn-lt"/>
            </a:endParaRPr>
          </a:p>
          <a:p>
            <a:r>
              <a:rPr lang="en-GB" sz="1400" dirty="0" smtClean="0">
                <a:latin typeface="+mn-lt"/>
              </a:rPr>
              <a:t>- NHS Constitution </a:t>
            </a:r>
            <a:r>
              <a:rPr lang="en-GB" sz="1400" dirty="0" smtClean="0">
                <a:latin typeface="+mn-lt"/>
              </a:rPr>
              <a:t>2013</a:t>
            </a:r>
            <a:endParaRPr lang="en-GB" sz="1400" dirty="0" smtClean="0">
              <a:latin typeface="+mn-lt"/>
            </a:endParaRPr>
          </a:p>
          <a:p>
            <a:r>
              <a:rPr lang="en-GB" sz="1400" dirty="0" smtClean="0">
                <a:latin typeface="+mn-lt"/>
              </a:rPr>
              <a:t>- Human Rights Act 1998</a:t>
            </a:r>
          </a:p>
          <a:p>
            <a:endParaRPr lang="en-GB" sz="1400" dirty="0">
              <a:latin typeface="+mn-lt"/>
            </a:endParaRPr>
          </a:p>
        </p:txBody>
      </p:sp>
      <p:sp>
        <p:nvSpPr>
          <p:cNvPr id="4" name="Footer Placeholder 3"/>
          <p:cNvSpPr>
            <a:spLocks noGrp="1"/>
          </p:cNvSpPr>
          <p:nvPr>
            <p:ph type="ftr" sz="quarter" idx="11"/>
          </p:nvPr>
        </p:nvSpPr>
        <p:spPr>
          <a:xfrm flipV="1">
            <a:off x="538775" y="6489699"/>
            <a:ext cx="7356839" cy="45719"/>
          </a:xfrm>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3</a:t>
            </a:fld>
            <a:endParaRPr lang="en-GB" noProof="0"/>
          </a:p>
        </p:txBody>
      </p:sp>
    </p:spTree>
    <p:extLst>
      <p:ext uri="{BB962C8B-B14F-4D97-AF65-F5344CB8AC3E}">
        <p14:creationId xmlns:p14="http://schemas.microsoft.com/office/powerpoint/2010/main" val="2472113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to healthcare  GP’s</a:t>
            </a:r>
            <a:endParaRPr lang="en-GB" dirty="0"/>
          </a:p>
        </p:txBody>
      </p:sp>
      <p:sp>
        <p:nvSpPr>
          <p:cNvPr id="3" name="Content Placeholder 2"/>
          <p:cNvSpPr>
            <a:spLocks noGrp="1"/>
          </p:cNvSpPr>
          <p:nvPr>
            <p:ph idx="1"/>
          </p:nvPr>
        </p:nvSpPr>
        <p:spPr>
          <a:xfrm>
            <a:off x="237600" y="2052000"/>
            <a:ext cx="7560925" cy="4009165"/>
          </a:xfrm>
        </p:spPr>
        <p:txBody>
          <a:bodyPr/>
          <a:lstStyle/>
          <a:p>
            <a:pPr marL="0" indent="0">
              <a:buNone/>
            </a:pPr>
            <a:endParaRPr lang="en-GB" sz="1800" dirty="0"/>
          </a:p>
          <a:p>
            <a:r>
              <a:rPr lang="en-GB" sz="1600" dirty="0" smtClean="0"/>
              <a:t>All </a:t>
            </a:r>
            <a:r>
              <a:rPr lang="en-GB" sz="1600" dirty="0"/>
              <a:t>asylum seekers and refugees are entitled to register with a </a:t>
            </a:r>
            <a:r>
              <a:rPr lang="en-GB" sz="1600" dirty="0" smtClean="0"/>
              <a:t>GP and receive  free NHS primary care</a:t>
            </a:r>
            <a:endParaRPr lang="en-GB" sz="1600" dirty="0"/>
          </a:p>
          <a:p>
            <a:r>
              <a:rPr lang="en-GB" sz="1600" dirty="0" smtClean="0"/>
              <a:t>GP </a:t>
            </a:r>
            <a:r>
              <a:rPr lang="en-GB" sz="1600" dirty="0" smtClean="0"/>
              <a:t>practices retain the discretion to register refused asylum seekers to the same extent that they have this discretion in relation to registering any patient, regardless of his or her residency </a:t>
            </a:r>
            <a:r>
              <a:rPr lang="en-GB" sz="1600" dirty="0"/>
              <a:t>status. </a:t>
            </a:r>
          </a:p>
          <a:p>
            <a:r>
              <a:rPr lang="en-GB" sz="1600" dirty="0" smtClean="0"/>
              <a:t>Asylum </a:t>
            </a:r>
            <a:r>
              <a:rPr lang="en-GB" sz="1600" dirty="0"/>
              <a:t>seekers and refused asylum seekers have the same rights to medical </a:t>
            </a:r>
            <a:r>
              <a:rPr lang="en-GB" sz="1600" dirty="0" smtClean="0"/>
              <a:t>confidentiality as </a:t>
            </a:r>
            <a:r>
              <a:rPr lang="en-GB" sz="1600" dirty="0"/>
              <a:t>other patients. </a:t>
            </a:r>
          </a:p>
          <a:p>
            <a:r>
              <a:rPr lang="en-GB" sz="1600" dirty="0" smtClean="0"/>
              <a:t>Immediately necessary medical </a:t>
            </a:r>
            <a:r>
              <a:rPr lang="en-GB" sz="1600" dirty="0"/>
              <a:t>treatment </a:t>
            </a:r>
            <a:r>
              <a:rPr lang="en-GB" sz="1600" dirty="0" smtClean="0"/>
              <a:t>should never </a:t>
            </a:r>
            <a:r>
              <a:rPr lang="en-GB" sz="1600" dirty="0"/>
              <a:t>be denied to any </a:t>
            </a:r>
            <a:r>
              <a:rPr lang="en-GB" sz="1600" dirty="0" smtClean="0"/>
              <a:t>person</a:t>
            </a:r>
            <a:endParaRPr lang="en-GB" sz="1600" dirty="0"/>
          </a:p>
          <a:p>
            <a:endParaRPr lang="en-GB" sz="1100" dirty="0"/>
          </a:p>
        </p:txBody>
      </p:sp>
      <p:sp>
        <p:nvSpPr>
          <p:cNvPr id="4" name="Footer Placeholder 3"/>
          <p:cNvSpPr>
            <a:spLocks noGrp="1"/>
          </p:cNvSpPr>
          <p:nvPr>
            <p:ph type="ftr" sz="quarter" idx="11"/>
          </p:nvPr>
        </p:nvSpPr>
        <p:spPr/>
        <p:txBody>
          <a:bodyPr/>
          <a:lstStyle/>
          <a:p>
            <a:r>
              <a:rPr lang="en-GB" dirty="0" smtClean="0"/>
              <a:t>(DH led consultation – awaiting findings)</a:t>
            </a:r>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4</a:t>
            </a:fld>
            <a:endParaRPr lang="en-GB" noProof="0"/>
          </a:p>
        </p:txBody>
      </p:sp>
    </p:spTree>
    <p:extLst>
      <p:ext uri="{BB962C8B-B14F-4D97-AF65-F5344CB8AC3E}">
        <p14:creationId xmlns:p14="http://schemas.microsoft.com/office/powerpoint/2010/main" val="315489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Obstacles accessing GP care</a:t>
            </a:r>
            <a:endParaRPr lang="en-GB" sz="2800" dirty="0"/>
          </a:p>
        </p:txBody>
      </p:sp>
      <p:sp>
        <p:nvSpPr>
          <p:cNvPr id="3" name="Content Placeholder 2"/>
          <p:cNvSpPr>
            <a:spLocks noGrp="1"/>
          </p:cNvSpPr>
          <p:nvPr>
            <p:ph idx="1"/>
          </p:nvPr>
        </p:nvSpPr>
        <p:spPr/>
        <p:txBody>
          <a:bodyPr/>
          <a:lstStyle/>
          <a:p>
            <a:pPr marL="0" indent="0">
              <a:buNone/>
            </a:pPr>
            <a:r>
              <a:rPr lang="en-GB" sz="1600" dirty="0" smtClean="0"/>
              <a:t>Registering with a GP is not dependent on immigration status. </a:t>
            </a:r>
          </a:p>
          <a:p>
            <a:pPr marL="0" indent="0">
              <a:buNone/>
            </a:pPr>
            <a:r>
              <a:rPr lang="en-GB" sz="1600" dirty="0" smtClean="0"/>
              <a:t>. Common barriers:</a:t>
            </a:r>
            <a:endParaRPr lang="en-GB" sz="1600" dirty="0"/>
          </a:p>
          <a:p>
            <a:r>
              <a:rPr lang="en-GB" sz="1600" dirty="0" smtClean="0"/>
              <a:t>Lack </a:t>
            </a:r>
            <a:r>
              <a:rPr lang="en-GB" sz="1600" dirty="0"/>
              <a:t>of awareness of </a:t>
            </a:r>
            <a:r>
              <a:rPr lang="en-GB" sz="1600" dirty="0" smtClean="0"/>
              <a:t>entitlements (patient and staff)</a:t>
            </a:r>
          </a:p>
          <a:p>
            <a:r>
              <a:rPr lang="en-GB" sz="1600" dirty="0" smtClean="0"/>
              <a:t>Lack of any papers, proof of address</a:t>
            </a:r>
          </a:p>
          <a:p>
            <a:r>
              <a:rPr lang="en-GB" sz="1600" dirty="0" smtClean="0"/>
              <a:t>Language barriers</a:t>
            </a:r>
          </a:p>
          <a:p>
            <a:r>
              <a:rPr lang="en-GB" sz="1600" dirty="0" smtClean="0"/>
              <a:t>Not knowing about primary care and role of GP’s</a:t>
            </a:r>
          </a:p>
          <a:p>
            <a:r>
              <a:rPr lang="en-GB" sz="1600" dirty="0" smtClean="0"/>
              <a:t>Fear &amp; vulnerabilities – association with ‘</a:t>
            </a:r>
            <a:r>
              <a:rPr lang="en-GB" sz="1600" dirty="0"/>
              <a:t>officialdom’ </a:t>
            </a:r>
            <a:r>
              <a:rPr lang="en-GB" sz="1600" dirty="0" smtClean="0"/>
              <a:t>.</a:t>
            </a:r>
          </a:p>
          <a:p>
            <a:r>
              <a:rPr lang="en-GB" sz="1600" dirty="0" smtClean="0"/>
              <a:t>GP </a:t>
            </a:r>
            <a:r>
              <a:rPr lang="en-GB" sz="1600" dirty="0"/>
              <a:t>care can prevent ill health and provide access to other healthcare treatments </a:t>
            </a:r>
            <a:r>
              <a:rPr lang="en-GB" sz="1600" dirty="0" smtClean="0"/>
              <a:t>available.</a:t>
            </a:r>
            <a:endParaRPr lang="en-GB" sz="160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5</a:t>
            </a:fld>
            <a:endParaRPr lang="en-GB" noProof="0"/>
          </a:p>
        </p:txBody>
      </p:sp>
    </p:spTree>
    <p:extLst>
      <p:ext uri="{BB962C8B-B14F-4D97-AF65-F5344CB8AC3E}">
        <p14:creationId xmlns:p14="http://schemas.microsoft.com/office/powerpoint/2010/main" val="1676586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a:t>
            </a:r>
            <a:r>
              <a:rPr lang="en-GB" sz="2800" dirty="0" smtClean="0"/>
              <a:t>xamples of services not dependant on status </a:t>
            </a:r>
            <a:endParaRPr lang="en-GB" sz="2800" dirty="0"/>
          </a:p>
        </p:txBody>
      </p:sp>
      <p:sp>
        <p:nvSpPr>
          <p:cNvPr id="3" name="Content Placeholder 2"/>
          <p:cNvSpPr>
            <a:spLocks noGrp="1"/>
          </p:cNvSpPr>
          <p:nvPr>
            <p:ph idx="1"/>
          </p:nvPr>
        </p:nvSpPr>
        <p:spPr/>
        <p:txBody>
          <a:bodyPr/>
          <a:lstStyle/>
          <a:p>
            <a:r>
              <a:rPr lang="en-GB" sz="1600" dirty="0"/>
              <a:t>Some NHS services are free to all patients, irrespective of their residency status</a:t>
            </a:r>
            <a:endParaRPr lang="en-GB" sz="1600" dirty="0" smtClean="0"/>
          </a:p>
          <a:p>
            <a:r>
              <a:rPr lang="en-GB" sz="1600" dirty="0" smtClean="0"/>
              <a:t>accident </a:t>
            </a:r>
            <a:r>
              <a:rPr lang="en-GB" sz="1600" dirty="0"/>
              <a:t>and emergency services </a:t>
            </a:r>
          </a:p>
          <a:p>
            <a:r>
              <a:rPr lang="en-GB" sz="1600" dirty="0" smtClean="0"/>
              <a:t>family </a:t>
            </a:r>
            <a:r>
              <a:rPr lang="en-GB" sz="1600" dirty="0"/>
              <a:t>planning services</a:t>
            </a:r>
          </a:p>
          <a:p>
            <a:r>
              <a:rPr lang="en-GB" sz="1600" dirty="0" smtClean="0"/>
              <a:t>treatment </a:t>
            </a:r>
            <a:r>
              <a:rPr lang="en-GB" sz="1600" dirty="0"/>
              <a:t>of certain communicable diseases such as measles, tuberculosis and pandemic flu</a:t>
            </a:r>
          </a:p>
          <a:p>
            <a:r>
              <a:rPr lang="en-GB" sz="1600" dirty="0" smtClean="0"/>
              <a:t>treatment </a:t>
            </a:r>
            <a:r>
              <a:rPr lang="en-GB" sz="1600" dirty="0"/>
              <a:t>for sexually transmitted </a:t>
            </a:r>
            <a:r>
              <a:rPr lang="en-GB" sz="1600" dirty="0" smtClean="0"/>
              <a:t>diseases</a:t>
            </a:r>
            <a:endParaRPr lang="en-GB" sz="1600" dirty="0"/>
          </a:p>
          <a:p>
            <a:r>
              <a:rPr lang="en-GB" sz="1600" dirty="0"/>
              <a:t>t</a:t>
            </a:r>
            <a:r>
              <a:rPr lang="en-GB" sz="1600" dirty="0" smtClean="0"/>
              <a:t>reatment </a:t>
            </a:r>
            <a:r>
              <a:rPr lang="en-GB" sz="1600" dirty="0"/>
              <a:t>required under mental health legislation or by order of a </a:t>
            </a:r>
            <a:r>
              <a:rPr lang="en-GB" sz="1600" dirty="0" smtClean="0"/>
              <a:t>court</a:t>
            </a:r>
            <a:endParaRPr lang="en-GB" sz="1600" dirty="0"/>
          </a:p>
          <a:p>
            <a:endParaRPr lang="en-GB"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6</a:t>
            </a:fld>
            <a:endParaRPr lang="en-GB" noProof="0"/>
          </a:p>
        </p:txBody>
      </p:sp>
    </p:spTree>
    <p:extLst>
      <p:ext uri="{BB962C8B-B14F-4D97-AF65-F5344CB8AC3E}">
        <p14:creationId xmlns:p14="http://schemas.microsoft.com/office/powerpoint/2010/main" val="2471771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to hospital care </a:t>
            </a:r>
            <a:endParaRPr lang="en-GB" dirty="0"/>
          </a:p>
        </p:txBody>
      </p:sp>
      <p:sp>
        <p:nvSpPr>
          <p:cNvPr id="3" name="Content Placeholder 2"/>
          <p:cNvSpPr>
            <a:spLocks noGrp="1"/>
          </p:cNvSpPr>
          <p:nvPr>
            <p:ph idx="1"/>
          </p:nvPr>
        </p:nvSpPr>
        <p:spPr/>
        <p:txBody>
          <a:bodyPr/>
          <a:lstStyle/>
          <a:p>
            <a:r>
              <a:rPr lang="en-GB" sz="1200" dirty="0"/>
              <a:t>GUIDANCE ON IMPLEMENTING THE OVERSEAS VISITORS HOSPITAL CHARGING</a:t>
            </a:r>
          </a:p>
          <a:p>
            <a:r>
              <a:rPr lang="en-GB" sz="1200" dirty="0"/>
              <a:t>REGULATIONS</a:t>
            </a:r>
          </a:p>
          <a:p>
            <a:r>
              <a:rPr lang="en-GB" sz="1200" dirty="0" smtClean="0"/>
              <a:t>(current Department </a:t>
            </a:r>
            <a:r>
              <a:rPr lang="en-GB" sz="1200" dirty="0"/>
              <a:t>of Health, October 2012)</a:t>
            </a:r>
          </a:p>
          <a:p>
            <a:r>
              <a:rPr lang="en-GB" sz="1600" dirty="0" smtClean="0"/>
              <a:t>Regulation </a:t>
            </a:r>
            <a:r>
              <a:rPr lang="en-GB" sz="1600" dirty="0"/>
              <a:t>11(a) – Refugees</a:t>
            </a:r>
          </a:p>
          <a:p>
            <a:r>
              <a:rPr lang="en-GB" sz="1600" dirty="0"/>
              <a:t>3.60 Anyone granted temporary protection, asylum or humanitarian protection under the</a:t>
            </a:r>
          </a:p>
          <a:p>
            <a:r>
              <a:rPr lang="en-GB" sz="1600" dirty="0"/>
              <a:t>immigration rules made under section 3(2) of the Immigration Act 1971 is recognised as </a:t>
            </a:r>
            <a:r>
              <a:rPr lang="en-GB" sz="1600" dirty="0" smtClean="0"/>
              <a:t>a refugee </a:t>
            </a:r>
            <a:r>
              <a:rPr lang="en-GB" sz="1600" dirty="0"/>
              <a:t>and is exempt from charges.</a:t>
            </a:r>
          </a:p>
          <a:p>
            <a:endParaRPr lang="en-GB"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7</a:t>
            </a:fld>
            <a:endParaRPr lang="en-GB" noProof="0"/>
          </a:p>
        </p:txBody>
      </p:sp>
    </p:spTree>
    <p:extLst>
      <p:ext uri="{BB962C8B-B14F-4D97-AF65-F5344CB8AC3E}">
        <p14:creationId xmlns:p14="http://schemas.microsoft.com/office/powerpoint/2010/main" val="2139035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Care</a:t>
            </a:r>
            <a:endParaRPr lang="en-GB" dirty="0"/>
          </a:p>
        </p:txBody>
      </p:sp>
      <p:sp>
        <p:nvSpPr>
          <p:cNvPr id="3" name="Content Placeholder 2"/>
          <p:cNvSpPr>
            <a:spLocks noGrp="1"/>
          </p:cNvSpPr>
          <p:nvPr>
            <p:ph idx="1"/>
          </p:nvPr>
        </p:nvSpPr>
        <p:spPr/>
        <p:txBody>
          <a:bodyPr/>
          <a:lstStyle/>
          <a:p>
            <a:r>
              <a:rPr lang="en-GB" sz="1600" dirty="0"/>
              <a:t>Regulation 11(b) – Asylum seekers and others seeking refuge</a:t>
            </a:r>
          </a:p>
          <a:p>
            <a:r>
              <a:rPr lang="en-GB" sz="1600" dirty="0"/>
              <a:t>3.61 Anyone who has made a formal application with the Home Office to be granted </a:t>
            </a:r>
            <a:r>
              <a:rPr lang="en-GB" sz="1600" dirty="0" smtClean="0"/>
              <a:t>temporary protection</a:t>
            </a:r>
            <a:r>
              <a:rPr lang="en-GB" sz="1600" dirty="0"/>
              <a:t>, asylum or humanitarian protection which has not yet been determined is </a:t>
            </a:r>
            <a:r>
              <a:rPr lang="en-GB" sz="1600" dirty="0" smtClean="0"/>
              <a:t>also exempt</a:t>
            </a:r>
            <a:r>
              <a:rPr lang="en-GB" sz="1600" dirty="0"/>
              <a:t>. </a:t>
            </a:r>
            <a:endParaRPr lang="en-GB" sz="1600" dirty="0" smtClean="0"/>
          </a:p>
          <a:p>
            <a:r>
              <a:rPr lang="en-GB" sz="1600" dirty="0" smtClean="0"/>
              <a:t>Formal </a:t>
            </a:r>
            <a:r>
              <a:rPr lang="en-GB" sz="1600" dirty="0"/>
              <a:t>applications are those made under the 1951 UN Convention and its </a:t>
            </a:r>
            <a:r>
              <a:rPr lang="en-GB" sz="1600" dirty="0" smtClean="0"/>
              <a:t>1967 Protocol </a:t>
            </a:r>
            <a:r>
              <a:rPr lang="en-GB" sz="1600" dirty="0"/>
              <a:t>and also any other request for humanitarian protection, such as some </a:t>
            </a:r>
            <a:r>
              <a:rPr lang="en-GB" sz="1600" dirty="0" smtClean="0"/>
              <a:t>claims made </a:t>
            </a:r>
            <a:r>
              <a:rPr lang="en-GB" sz="1600" dirty="0"/>
              <a:t>on protection from serious harm grounds under Article 3 of the </a:t>
            </a:r>
            <a:r>
              <a:rPr lang="en-GB" sz="1600" dirty="0" smtClean="0"/>
              <a:t>European Convention </a:t>
            </a:r>
            <a:r>
              <a:rPr lang="en-GB" sz="1600" dirty="0"/>
              <a:t>on Human Rights. </a:t>
            </a:r>
            <a:endParaRPr lang="en-GB" sz="1600" dirty="0" smtClean="0"/>
          </a:p>
          <a:p>
            <a:r>
              <a:rPr lang="en-GB" sz="1200" dirty="0" smtClean="0"/>
              <a:t>Relevant </a:t>
            </a:r>
            <a:r>
              <a:rPr lang="en-GB" sz="1200" dirty="0"/>
              <a:t>NHS bodies should seek their own legal advice </a:t>
            </a:r>
            <a:r>
              <a:rPr lang="en-GB" sz="1200" dirty="0" smtClean="0"/>
              <a:t>if it is </a:t>
            </a:r>
            <a:r>
              <a:rPr lang="en-GB" sz="1200" dirty="0"/>
              <a:t>not clear under what circumstances a person is making such a claim. </a:t>
            </a:r>
          </a:p>
          <a:p>
            <a:endParaRPr lang="en-GB" sz="120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8</a:t>
            </a:fld>
            <a:endParaRPr lang="en-GB" noProof="0"/>
          </a:p>
        </p:txBody>
      </p:sp>
    </p:spTree>
    <p:extLst>
      <p:ext uri="{BB962C8B-B14F-4D97-AF65-F5344CB8AC3E}">
        <p14:creationId xmlns:p14="http://schemas.microsoft.com/office/powerpoint/2010/main" val="504506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Care</a:t>
            </a:r>
            <a:endParaRPr lang="en-GB" dirty="0"/>
          </a:p>
        </p:txBody>
      </p:sp>
      <p:sp>
        <p:nvSpPr>
          <p:cNvPr id="3" name="Content Placeholder 2"/>
          <p:cNvSpPr>
            <a:spLocks noGrp="1"/>
          </p:cNvSpPr>
          <p:nvPr>
            <p:ph idx="1"/>
          </p:nvPr>
        </p:nvSpPr>
        <p:spPr/>
        <p:txBody>
          <a:bodyPr/>
          <a:lstStyle/>
          <a:p>
            <a:r>
              <a:rPr lang="en-GB" sz="1600" dirty="0"/>
              <a:t>Regulation 11(c) – Failed asylum seekers supported by the UKBA under section 4</a:t>
            </a:r>
          </a:p>
          <a:p>
            <a:r>
              <a:rPr lang="en-GB" sz="1600" dirty="0"/>
              <a:t>or section 95</a:t>
            </a:r>
          </a:p>
          <a:p>
            <a:r>
              <a:rPr lang="en-GB" sz="1200" dirty="0"/>
              <a:t>3.62 A person who has had their asylum/humanitarian protection application and all appeals</a:t>
            </a:r>
          </a:p>
          <a:p>
            <a:r>
              <a:rPr lang="en-GB" sz="1200" dirty="0"/>
              <a:t>rejected becomes a ‘failed asylum seeker’. They will become liable for charges for their</a:t>
            </a:r>
          </a:p>
          <a:p>
            <a:r>
              <a:rPr lang="en-GB" sz="1200" dirty="0"/>
              <a:t>NHS hospital treatment at that point, even if they have been here for more than one </a:t>
            </a:r>
            <a:r>
              <a:rPr lang="en-GB" sz="1200" dirty="0" smtClean="0"/>
              <a:t>year.</a:t>
            </a:r>
          </a:p>
          <a:p>
            <a:r>
              <a:rPr lang="en-GB" sz="1200" dirty="0" smtClean="0"/>
              <a:t>HOWEVER there are a number of exceptions to this get  advice and see regulations e.g</a:t>
            </a:r>
            <a:r>
              <a:rPr lang="en-GB" sz="1200" dirty="0"/>
              <a:t>.</a:t>
            </a:r>
            <a:r>
              <a:rPr lang="en-GB" sz="1200" dirty="0" smtClean="0"/>
              <a:t> fresh application being submitted, continuation of treatment, supported by the UK Border agency, emergency care.</a:t>
            </a:r>
            <a:endParaRPr lang="en-GB" sz="1200" dirty="0"/>
          </a:p>
        </p:txBody>
      </p:sp>
      <p:sp>
        <p:nvSpPr>
          <p:cNvPr id="4" name="Footer Placeholder 3"/>
          <p:cNvSpPr>
            <a:spLocks noGrp="1"/>
          </p:cNvSpPr>
          <p:nvPr>
            <p:ph type="ftr" sz="quarter" idx="11"/>
          </p:nvPr>
        </p:nvSpPr>
        <p:spPr>
          <a:xfrm>
            <a:off x="538775" y="5832001"/>
            <a:ext cx="7240415" cy="180000"/>
          </a:xfrm>
        </p:spPr>
        <p:txBody>
          <a:bodyPr/>
          <a:lstStyle/>
          <a:p>
            <a:endParaRPr lang="en-GB" noProof="0" dirty="0"/>
          </a:p>
        </p:txBody>
      </p:sp>
      <p:sp>
        <p:nvSpPr>
          <p:cNvPr id="5" name="Slide Number Placeholder 4"/>
          <p:cNvSpPr>
            <a:spLocks noGrp="1"/>
          </p:cNvSpPr>
          <p:nvPr>
            <p:ph type="sldNum" sz="quarter" idx="12"/>
          </p:nvPr>
        </p:nvSpPr>
        <p:spPr/>
        <p:txBody>
          <a:bodyPr/>
          <a:lstStyle/>
          <a:p>
            <a:fld id="{23134A5E-8B9A-4F1B-8A1C-D54727A06F98}" type="slidenum">
              <a:rPr lang="en-GB" noProof="0" smtClean="0"/>
              <a:pPr/>
              <a:t>9</a:t>
            </a:fld>
            <a:endParaRPr lang="en-GB" noProof="0"/>
          </a:p>
        </p:txBody>
      </p:sp>
    </p:spTree>
    <p:extLst>
      <p:ext uri="{BB962C8B-B14F-4D97-AF65-F5344CB8AC3E}">
        <p14:creationId xmlns:p14="http://schemas.microsoft.com/office/powerpoint/2010/main" val="3881562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NHS CB Presentation (Screen 4x3)">
  <a:themeElements>
    <a:clrScheme name="NHS Commissioning Board">
      <a:dk1>
        <a:sysClr val="windowText" lastClr="000000"/>
      </a:dk1>
      <a:lt1>
        <a:sysClr val="window" lastClr="FFFFFF"/>
      </a:lt1>
      <a:dk2>
        <a:srgbClr val="003893"/>
      </a:dk2>
      <a:lt2>
        <a:srgbClr val="FFFFFF"/>
      </a:lt2>
      <a:accent1>
        <a:srgbClr val="00ADC6"/>
      </a:accent1>
      <a:accent2>
        <a:srgbClr val="003893"/>
      </a:accent2>
      <a:accent3>
        <a:srgbClr val="C0F7FF"/>
      </a:accent3>
      <a:accent4>
        <a:srgbClr val="B6D2FF"/>
      </a:accent4>
      <a:accent5>
        <a:srgbClr val="00AA9E"/>
      </a:accent5>
      <a:accent6>
        <a:srgbClr val="0091C9"/>
      </a:accent6>
      <a:hlink>
        <a:srgbClr val="000000"/>
      </a:hlink>
      <a:folHlink>
        <a:srgbClr val="000000"/>
      </a:folHlink>
    </a:clrScheme>
    <a:fontScheme name="NHS Commissioning Bo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sz="2400"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NHS CB Presentation (Screen 4x3)</Template>
  <TotalTime>1023</TotalTime>
  <Words>1978</Words>
  <Application>Microsoft Office PowerPoint</Application>
  <PresentationFormat>On-screen Show (4:3)</PresentationFormat>
  <Paragraphs>200</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NHS CB Presentation (Screen 4x3)</vt:lpstr>
      <vt:lpstr>Sanctuary Seekers and Healthcare Conference</vt:lpstr>
      <vt:lpstr>Purpose – an overview </vt:lpstr>
      <vt:lpstr>Definitions &amp; Duties </vt:lpstr>
      <vt:lpstr>Access to healthcare  GP’s</vt:lpstr>
      <vt:lpstr>Obstacles accessing GP care</vt:lpstr>
      <vt:lpstr>Examples of services not dependant on status </vt:lpstr>
      <vt:lpstr>Access to hospital care </vt:lpstr>
      <vt:lpstr>Hospital Care</vt:lpstr>
      <vt:lpstr>Hospital Care</vt:lpstr>
      <vt:lpstr>Maternal Health – a specific mention  </vt:lpstr>
      <vt:lpstr>Maternal Health evidence</vt:lpstr>
      <vt:lpstr>Maternal health evidence</vt:lpstr>
      <vt:lpstr>Mental Health</vt:lpstr>
      <vt:lpstr>Mental health ctd</vt:lpstr>
      <vt:lpstr>PowerPoint Presentation</vt:lpstr>
      <vt:lpstr>Best practice – common features</vt:lpstr>
      <vt:lpstr>Best practice</vt:lpstr>
      <vt:lpstr>Wider determinants of health</vt:lpstr>
      <vt:lpstr>Should services collect data on asylum seekers and refugees? </vt:lpstr>
      <vt:lpstr>PowerPoint Presentation</vt:lpstr>
      <vt:lpstr>data</vt:lpstr>
      <vt:lpstr>Moving forward – a joint approach </vt:lpstr>
      <vt:lpstr>Further Information</vt:lpstr>
      <vt:lpstr>Contact details</vt:lpstr>
    </vt:vector>
  </TitlesOfParts>
  <Company>DH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heading</dc:title>
  <dc:creator>Claire McGinley</dc:creator>
  <cp:lastModifiedBy>Permjeet Dhoot</cp:lastModifiedBy>
  <cp:revision>240</cp:revision>
  <cp:lastPrinted>2011-10-28T14:05:39Z</cp:lastPrinted>
  <dcterms:created xsi:type="dcterms:W3CDTF">2011-12-06T15:33:50Z</dcterms:created>
  <dcterms:modified xsi:type="dcterms:W3CDTF">2013-09-19T12:02:19Z</dcterms:modified>
</cp:coreProperties>
</file>